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1" r:id="rId1"/>
  </p:sldMasterIdLst>
  <p:sldIdLst>
    <p:sldId id="265" r:id="rId2"/>
    <p:sldId id="256" r:id="rId3"/>
    <p:sldId id="257" r:id="rId4"/>
    <p:sldId id="258" r:id="rId5"/>
    <p:sldId id="259" r:id="rId6"/>
    <p:sldId id="260" r:id="rId7"/>
    <p:sldId id="261" r:id="rId8"/>
    <p:sldId id="262" r:id="rId9"/>
    <p:sldId id="263" r:id="rId10"/>
    <p:sldId id="266"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108" y="7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4800"/>
            </a:lvl1pPr>
          </a:lstStyle>
          <a:p>
            <a:r>
              <a:rPr lang="ru-RU"/>
              <a:t>Образец заголовка</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3B560A4-D301-403B-84A7-5FD4BA55DF93}" type="datetimeFigureOut">
              <a:rPr lang="ru-RU" smtClean="0"/>
              <a:t>26.01.2026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CE0E121-F857-455D-A260-0C4A71DAFCF2}" type="slidenum">
              <a:rPr lang="ru-RU" smtClean="0"/>
              <a:t>‹#›</a:t>
            </a:fld>
            <a:endParaRPr lang="ru-RU"/>
          </a:p>
        </p:txBody>
      </p:sp>
    </p:spTree>
    <p:extLst>
      <p:ext uri="{BB962C8B-B14F-4D97-AF65-F5344CB8AC3E}">
        <p14:creationId xmlns:p14="http://schemas.microsoft.com/office/powerpoint/2010/main" val="209230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3B560A4-D301-403B-84A7-5FD4BA55DF93}" type="datetimeFigureOut">
              <a:rPr lang="ru-RU" smtClean="0"/>
              <a:t>26.01.2026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CE0E121-F857-455D-A260-0C4A71DAFCF2}" type="slidenum">
              <a:rPr lang="ru-RU" smtClean="0"/>
              <a:t>‹#›</a:t>
            </a:fld>
            <a:endParaRPr lang="ru-RU"/>
          </a:p>
        </p:txBody>
      </p:sp>
    </p:spTree>
    <p:extLst>
      <p:ext uri="{BB962C8B-B14F-4D97-AF65-F5344CB8AC3E}">
        <p14:creationId xmlns:p14="http://schemas.microsoft.com/office/powerpoint/2010/main" val="3633559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3B560A4-D301-403B-84A7-5FD4BA55DF93}" type="datetimeFigureOut">
              <a:rPr lang="ru-RU" smtClean="0"/>
              <a:t>26.01.2026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CE0E121-F857-455D-A260-0C4A71DAFCF2}" type="slidenum">
              <a:rPr lang="ru-RU" smtClean="0"/>
              <a:t>‹#›</a:t>
            </a:fld>
            <a:endParaRPr lang="ru-RU"/>
          </a:p>
        </p:txBody>
      </p:sp>
    </p:spTree>
    <p:extLst>
      <p:ext uri="{BB962C8B-B14F-4D97-AF65-F5344CB8AC3E}">
        <p14:creationId xmlns:p14="http://schemas.microsoft.com/office/powerpoint/2010/main" val="29981377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872588"/>
            <a:ext cx="6977064" cy="2729915"/>
          </a:xfrm>
        </p:spPr>
        <p:txBody>
          <a:bodyPr anchor="ctr"/>
          <a:lstStyle>
            <a:lvl1pPr>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3B560A4-D301-403B-84A7-5FD4BA55DF93}" type="datetimeFigureOut">
              <a:rPr lang="ru-RU" smtClean="0"/>
              <a:t>26.01.2026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CE0E121-F857-455D-A260-0C4A71DAFCF2}" type="slidenum">
              <a:rPr lang="ru-RU" smtClean="0"/>
              <a:t>‹#›</a:t>
            </a:fld>
            <a:endParaRPr lang="ru-RU"/>
          </a:p>
        </p:txBody>
      </p:sp>
      <p:sp>
        <p:nvSpPr>
          <p:cNvPr id="11" name="TextBox 10"/>
          <p:cNvSpPr txBox="1"/>
          <p:nvPr/>
        </p:nvSpPr>
        <p:spPr>
          <a:xfrm>
            <a:off x="737626" y="887859"/>
            <a:ext cx="546888"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850130" y="3120015"/>
            <a:ext cx="553641"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485127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3B560A4-D301-403B-84A7-5FD4BA55DF93}" type="datetimeFigureOut">
              <a:rPr lang="ru-RU" smtClean="0"/>
              <a:t>26.01.2026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CE0E121-F857-455D-A260-0C4A71DAFCF2}" type="slidenum">
              <a:rPr lang="ru-RU" smtClean="0"/>
              <a:t>‹#›</a:t>
            </a:fld>
            <a:endParaRPr lang="ru-RU"/>
          </a:p>
        </p:txBody>
      </p:sp>
    </p:spTree>
    <p:extLst>
      <p:ext uri="{BB962C8B-B14F-4D97-AF65-F5344CB8AC3E}">
        <p14:creationId xmlns:p14="http://schemas.microsoft.com/office/powerpoint/2010/main" val="21057700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ru-RU"/>
              <a:t>Образец заголовка</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B3B560A4-D301-403B-84A7-5FD4BA55DF93}" type="datetimeFigureOut">
              <a:rPr lang="ru-RU" smtClean="0"/>
              <a:t>26.01.2026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CE0E121-F857-455D-A260-0C4A71DAFCF2}" type="slidenum">
              <a:rPr lang="ru-RU" smtClean="0"/>
              <a:t>‹#›</a:t>
            </a:fld>
            <a:endParaRPr lang="ru-RU"/>
          </a:p>
        </p:txBody>
      </p:sp>
    </p:spTree>
    <p:extLst>
      <p:ext uri="{BB962C8B-B14F-4D97-AF65-F5344CB8AC3E}">
        <p14:creationId xmlns:p14="http://schemas.microsoft.com/office/powerpoint/2010/main" val="2846423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B3B560A4-D301-403B-84A7-5FD4BA55DF93}" type="datetimeFigureOut">
              <a:rPr lang="ru-RU" smtClean="0"/>
              <a:t>26.01.2026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CE0E121-F857-455D-A260-0C4A71DAFCF2}" type="slidenum">
              <a:rPr lang="ru-RU" smtClean="0"/>
              <a:t>‹#›</a:t>
            </a:fld>
            <a:endParaRPr lang="ru-RU"/>
          </a:p>
        </p:txBody>
      </p:sp>
    </p:spTree>
    <p:extLst>
      <p:ext uri="{BB962C8B-B14F-4D97-AF65-F5344CB8AC3E}">
        <p14:creationId xmlns:p14="http://schemas.microsoft.com/office/powerpoint/2010/main" val="28133223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3B560A4-D301-403B-84A7-5FD4BA55DF93}" type="datetimeFigureOut">
              <a:rPr lang="ru-RU" smtClean="0"/>
              <a:t>26.01.2026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CE0E121-F857-455D-A260-0C4A71DAFCF2}" type="slidenum">
              <a:rPr lang="ru-RU" smtClean="0"/>
              <a:t>‹#›</a:t>
            </a:fld>
            <a:endParaRPr lang="ru-RU"/>
          </a:p>
        </p:txBody>
      </p:sp>
    </p:spTree>
    <p:extLst>
      <p:ext uri="{BB962C8B-B14F-4D97-AF65-F5344CB8AC3E}">
        <p14:creationId xmlns:p14="http://schemas.microsoft.com/office/powerpoint/2010/main" val="33856655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ru-RU"/>
              <a:t>Образец заголовка</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3B560A4-D301-403B-84A7-5FD4BA55DF93}" type="datetimeFigureOut">
              <a:rPr lang="ru-RU" smtClean="0"/>
              <a:t>26.01.2026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CE0E121-F857-455D-A260-0C4A71DAFCF2}" type="slidenum">
              <a:rPr lang="ru-RU" smtClean="0"/>
              <a:t>‹#›</a:t>
            </a:fld>
            <a:endParaRPr lang="ru-RU"/>
          </a:p>
        </p:txBody>
      </p:sp>
    </p:spTree>
    <p:extLst>
      <p:ext uri="{BB962C8B-B14F-4D97-AF65-F5344CB8AC3E}">
        <p14:creationId xmlns:p14="http://schemas.microsoft.com/office/powerpoint/2010/main" val="848938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3B560A4-D301-403B-84A7-5FD4BA55DF93}" type="datetimeFigureOut">
              <a:rPr lang="ru-RU" smtClean="0"/>
              <a:t>26.01.2026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CE0E121-F857-455D-A260-0C4A71DAFCF2}" type="slidenum">
              <a:rPr lang="ru-RU" smtClean="0"/>
              <a:t>‹#›</a:t>
            </a:fld>
            <a:endParaRPr lang="ru-RU"/>
          </a:p>
        </p:txBody>
      </p:sp>
    </p:spTree>
    <p:extLst>
      <p:ext uri="{BB962C8B-B14F-4D97-AF65-F5344CB8AC3E}">
        <p14:creationId xmlns:p14="http://schemas.microsoft.com/office/powerpoint/2010/main" val="2293333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4000"/>
            </a:lvl1pPr>
          </a:lstStyle>
          <a:p>
            <a:r>
              <a:rPr lang="ru-RU"/>
              <a:t>Образец заголовка</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3B560A4-D301-403B-84A7-5FD4BA55DF93}" type="datetimeFigureOut">
              <a:rPr lang="ru-RU" smtClean="0"/>
              <a:t>26.01.2026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CE0E121-F857-455D-A260-0C4A71DAFCF2}" type="slidenum">
              <a:rPr lang="ru-RU" smtClean="0"/>
              <a:t>‹#›</a:t>
            </a:fld>
            <a:endParaRPr lang="ru-RU"/>
          </a:p>
        </p:txBody>
      </p:sp>
    </p:spTree>
    <p:extLst>
      <p:ext uri="{BB962C8B-B14F-4D97-AF65-F5344CB8AC3E}">
        <p14:creationId xmlns:p14="http://schemas.microsoft.com/office/powerpoint/2010/main" val="4166375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ru-RU"/>
              <a:t>Образец заголовка</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3B560A4-D301-403B-84A7-5FD4BA55DF93}" type="datetimeFigureOut">
              <a:rPr lang="ru-RU" smtClean="0"/>
              <a:t>26.01.2026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CE0E121-F857-455D-A260-0C4A71DAFCF2}" type="slidenum">
              <a:rPr lang="ru-RU" smtClean="0"/>
              <a:t>‹#›</a:t>
            </a:fld>
            <a:endParaRPr lang="ru-RU"/>
          </a:p>
        </p:txBody>
      </p:sp>
    </p:spTree>
    <p:extLst>
      <p:ext uri="{BB962C8B-B14F-4D97-AF65-F5344CB8AC3E}">
        <p14:creationId xmlns:p14="http://schemas.microsoft.com/office/powerpoint/2010/main" val="1380382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Content Placeholder 3"/>
          <p:cNvSpPr>
            <a:spLocks noGrp="1"/>
          </p:cNvSpPr>
          <p:nvPr>
            <p:ph sz="quarter" idx="13"/>
          </p:nvPr>
        </p:nvSpPr>
        <p:spPr>
          <a:xfrm>
            <a:off x="685331" y="3051013"/>
            <a:ext cx="3829520"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3" name="Content Placeholder 5"/>
          <p:cNvSpPr>
            <a:spLocks noGrp="1"/>
          </p:cNvSpPr>
          <p:nvPr>
            <p:ph sz="quarter" idx="14"/>
          </p:nvPr>
        </p:nvSpPr>
        <p:spPr>
          <a:xfrm>
            <a:off x="4629150" y="3051013"/>
            <a:ext cx="3829051"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3B560A4-D301-403B-84A7-5FD4BA55DF93}" type="datetimeFigureOut">
              <a:rPr lang="ru-RU" smtClean="0"/>
              <a:t>26.01.2026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CE0E121-F857-455D-A260-0C4A71DAFCF2}" type="slidenum">
              <a:rPr lang="ru-RU" smtClean="0"/>
              <a:t>‹#›</a:t>
            </a:fld>
            <a:endParaRPr lang="ru-RU"/>
          </a:p>
        </p:txBody>
      </p:sp>
    </p:spTree>
    <p:extLst>
      <p:ext uri="{BB962C8B-B14F-4D97-AF65-F5344CB8AC3E}">
        <p14:creationId xmlns:p14="http://schemas.microsoft.com/office/powerpoint/2010/main" val="1502654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3B560A4-D301-403B-84A7-5FD4BA55DF93}" type="datetimeFigureOut">
              <a:rPr lang="ru-RU" smtClean="0"/>
              <a:t>26.01.2026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CE0E121-F857-455D-A260-0C4A71DAFCF2}" type="slidenum">
              <a:rPr lang="ru-RU" smtClean="0"/>
              <a:t>‹#›</a:t>
            </a:fld>
            <a:endParaRPr lang="ru-RU"/>
          </a:p>
        </p:txBody>
      </p:sp>
    </p:spTree>
    <p:extLst>
      <p:ext uri="{BB962C8B-B14F-4D97-AF65-F5344CB8AC3E}">
        <p14:creationId xmlns:p14="http://schemas.microsoft.com/office/powerpoint/2010/main" val="3473417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B3B560A4-D301-403B-84A7-5FD4BA55DF93}" type="datetimeFigureOut">
              <a:rPr lang="ru-RU" smtClean="0"/>
              <a:t>26.01.2026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CE0E121-F857-455D-A260-0C4A71DAFCF2}" type="slidenum">
              <a:rPr lang="ru-RU" smtClean="0"/>
              <a:t>‹#›</a:t>
            </a:fld>
            <a:endParaRPr lang="ru-RU"/>
          </a:p>
        </p:txBody>
      </p:sp>
    </p:spTree>
    <p:extLst>
      <p:ext uri="{BB962C8B-B14F-4D97-AF65-F5344CB8AC3E}">
        <p14:creationId xmlns:p14="http://schemas.microsoft.com/office/powerpoint/2010/main" val="2109016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ru-RU"/>
              <a:t>Образец заголовка</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3B560A4-D301-403B-84A7-5FD4BA55DF93}" type="datetimeFigureOut">
              <a:rPr lang="ru-RU" smtClean="0"/>
              <a:t>26.01.2026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CE0E121-F857-455D-A260-0C4A71DAFCF2}" type="slidenum">
              <a:rPr lang="ru-RU" smtClean="0"/>
              <a:t>‹#›</a:t>
            </a:fld>
            <a:endParaRPr lang="ru-RU"/>
          </a:p>
        </p:txBody>
      </p:sp>
    </p:spTree>
    <p:extLst>
      <p:ext uri="{BB962C8B-B14F-4D97-AF65-F5344CB8AC3E}">
        <p14:creationId xmlns:p14="http://schemas.microsoft.com/office/powerpoint/2010/main" val="3906265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2" y="609600"/>
            <a:ext cx="4129618" cy="2023254"/>
          </a:xfrm>
        </p:spPr>
        <p:txBody>
          <a:bodyPr anchor="b"/>
          <a:lstStyle>
            <a:lvl1pPr algn="ct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004270" y="609601"/>
            <a:ext cx="3005851"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85346" y="2632853"/>
            <a:ext cx="4129604"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3B560A4-D301-403B-84A7-5FD4BA55DF93}" type="datetimeFigureOut">
              <a:rPr lang="ru-RU" smtClean="0"/>
              <a:t>26.01.2026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CE0E121-F857-455D-A260-0C4A71DAFCF2}" type="slidenum">
              <a:rPr lang="ru-RU" smtClean="0"/>
              <a:t>‹#›</a:t>
            </a:fld>
            <a:endParaRPr lang="ru-RU"/>
          </a:p>
        </p:txBody>
      </p:sp>
    </p:spTree>
    <p:extLst>
      <p:ext uri="{BB962C8B-B14F-4D97-AF65-F5344CB8AC3E}">
        <p14:creationId xmlns:p14="http://schemas.microsoft.com/office/powerpoint/2010/main" val="2914567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B3B560A4-D301-403B-84A7-5FD4BA55DF93}" type="datetimeFigureOut">
              <a:rPr lang="ru-RU" smtClean="0"/>
              <a:t>26.01.2026</a:t>
            </a:fld>
            <a:endParaRPr lang="ru-RU"/>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lang="ru-RU"/>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0CE0E121-F857-455D-A260-0C4A71DAFCF2}" type="slidenum">
              <a:rPr lang="ru-RU" smtClean="0"/>
              <a:t>‹#›</a:t>
            </a:fld>
            <a:endParaRPr lang="ru-RU"/>
          </a:p>
        </p:txBody>
      </p:sp>
    </p:spTree>
    <p:extLst>
      <p:ext uri="{BB962C8B-B14F-4D97-AF65-F5344CB8AC3E}">
        <p14:creationId xmlns:p14="http://schemas.microsoft.com/office/powerpoint/2010/main" val="4009534468"/>
      </p:ext>
    </p:extLst>
  </p:cSld>
  <p:clrMap bg1="lt1" tx1="dk1" bg2="lt2" tx2="dk2" accent1="accent1" accent2="accent2" accent3="accent3" accent4="accent4" accent5="accent5" accent6="accent6" hlink="hlink" folHlink="folHlink"/>
  <p:sldLayoutIdLst>
    <p:sldLayoutId id="2147483992" r:id="rId1"/>
    <p:sldLayoutId id="2147483993" r:id="rId2"/>
    <p:sldLayoutId id="2147483994" r:id="rId3"/>
    <p:sldLayoutId id="2147483995" r:id="rId4"/>
    <p:sldLayoutId id="2147483996" r:id="rId5"/>
    <p:sldLayoutId id="2147483997" r:id="rId6"/>
    <p:sldLayoutId id="2147483998" r:id="rId7"/>
    <p:sldLayoutId id="2147483999" r:id="rId8"/>
    <p:sldLayoutId id="2147484000" r:id="rId9"/>
    <p:sldLayoutId id="2147484001" r:id="rId10"/>
    <p:sldLayoutId id="2147484002" r:id="rId11"/>
    <p:sldLayoutId id="2147484003" r:id="rId12"/>
    <p:sldLayoutId id="2147484004" r:id="rId13"/>
    <p:sldLayoutId id="2147484005" r:id="rId14"/>
    <p:sldLayoutId id="2147484006" r:id="rId15"/>
    <p:sldLayoutId id="2147484007" r:id="rId16"/>
    <p:sldLayoutId id="2147484008"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FEABC4E-0353-4A8C-AFB0-BC87808E6C3A}"/>
              </a:ext>
            </a:extLst>
          </p:cNvPr>
          <p:cNvSpPr>
            <a:spLocks noGrp="1"/>
          </p:cNvSpPr>
          <p:nvPr>
            <p:ph type="ctrTitle"/>
          </p:nvPr>
        </p:nvSpPr>
        <p:spPr>
          <a:xfrm>
            <a:off x="1389887" y="1877568"/>
            <a:ext cx="6440853" cy="2767584"/>
          </a:xfrm>
        </p:spPr>
        <p:style>
          <a:lnRef idx="2">
            <a:schemeClr val="accent1"/>
          </a:lnRef>
          <a:fillRef idx="1">
            <a:schemeClr val="lt1"/>
          </a:fillRef>
          <a:effectRef idx="0">
            <a:schemeClr val="accent1"/>
          </a:effectRef>
          <a:fontRef idx="minor">
            <a:schemeClr val="dk1"/>
          </a:fontRef>
        </p:style>
        <p:txBody>
          <a:bodyPr>
            <a:normAutofit/>
          </a:bodyPr>
          <a:lstStyle/>
          <a:p>
            <a:r>
              <a:rPr lang="en-US" sz="2000">
                <a:ln>
                  <a:solidFill>
                    <a:schemeClr val="bg2">
                      <a:lumMod val="25000"/>
                    </a:schemeClr>
                  </a:solidFill>
                </a:ln>
                <a:solidFill>
                  <a:schemeClr val="tx1"/>
                </a:solidFill>
                <a:latin typeface="Times New Roman" panose="02020603050405020304" pitchFamily="18" charset="0"/>
                <a:cs typeface="Times New Roman" panose="02020603050405020304" pitchFamily="18" charset="0"/>
              </a:rPr>
              <a:t>Hurmatli kitobxonlar!</a:t>
            </a:r>
            <a:br>
              <a:rPr lang="en-US" sz="2000">
                <a:ln>
                  <a:solidFill>
                    <a:schemeClr val="bg2">
                      <a:lumMod val="25000"/>
                    </a:schemeClr>
                  </a:solidFill>
                </a:ln>
                <a:solidFill>
                  <a:schemeClr val="tx1"/>
                </a:solidFill>
                <a:latin typeface="Times New Roman" panose="02020603050405020304" pitchFamily="18" charset="0"/>
                <a:cs typeface="Times New Roman" panose="02020603050405020304" pitchFamily="18" charset="0"/>
              </a:rPr>
            </a:br>
            <a:br>
              <a:rPr lang="en-US" sz="2000">
                <a:ln>
                  <a:solidFill>
                    <a:schemeClr val="bg2">
                      <a:lumMod val="25000"/>
                    </a:schemeClr>
                  </a:solidFill>
                </a:ln>
                <a:solidFill>
                  <a:schemeClr val="tx1"/>
                </a:solidFill>
                <a:latin typeface="Times New Roman" panose="02020603050405020304" pitchFamily="18" charset="0"/>
                <a:cs typeface="Times New Roman" panose="02020603050405020304" pitchFamily="18" charset="0"/>
              </a:rPr>
            </a:br>
            <a:r>
              <a:rPr lang="en-US" sz="2000">
                <a:ln>
                  <a:solidFill>
                    <a:schemeClr val="bg2">
                      <a:lumMod val="25000"/>
                    </a:schemeClr>
                  </a:solidFill>
                </a:ln>
                <a:solidFill>
                  <a:schemeClr val="tx1"/>
                </a:solidFill>
                <a:latin typeface="Times New Roman" panose="02020603050405020304" pitchFamily="18" charset="0"/>
                <a:cs typeface="Times New Roman" panose="02020603050405020304" pitchFamily="18" charset="0"/>
              </a:rPr>
              <a:t>Ushbu virtual ko’rgazma</a:t>
            </a:r>
            <a:br>
              <a:rPr lang="en-US" sz="2000">
                <a:ln>
                  <a:solidFill>
                    <a:schemeClr val="bg2">
                      <a:lumMod val="25000"/>
                    </a:schemeClr>
                  </a:solidFill>
                </a:ln>
                <a:solidFill>
                  <a:schemeClr val="tx1"/>
                </a:solidFill>
                <a:latin typeface="Times New Roman" panose="02020603050405020304" pitchFamily="18" charset="0"/>
                <a:cs typeface="Times New Roman" panose="02020603050405020304" pitchFamily="18" charset="0"/>
              </a:rPr>
            </a:br>
            <a:br>
              <a:rPr lang="en-US" sz="2000">
                <a:ln>
                  <a:solidFill>
                    <a:schemeClr val="bg2">
                      <a:lumMod val="25000"/>
                    </a:schemeClr>
                  </a:solidFill>
                </a:ln>
                <a:solidFill>
                  <a:schemeClr val="tx1"/>
                </a:solidFill>
                <a:latin typeface="Times New Roman" panose="02020603050405020304" pitchFamily="18" charset="0"/>
                <a:cs typeface="Times New Roman" panose="02020603050405020304" pitchFamily="18" charset="0"/>
              </a:rPr>
            </a:br>
            <a:r>
              <a:rPr lang="en-US" sz="2000">
                <a:ln>
                  <a:solidFill>
                    <a:schemeClr val="bg2">
                      <a:lumMod val="25000"/>
                    </a:schemeClr>
                  </a:solidFill>
                </a:ln>
                <a:solidFill>
                  <a:schemeClr val="tx1"/>
                </a:solidFill>
                <a:latin typeface="Times New Roman" panose="02020603050405020304" pitchFamily="18" charset="0"/>
                <a:cs typeface="Times New Roman" panose="02020603050405020304" pitchFamily="18" charset="0"/>
              </a:rPr>
              <a:t>Primqul Qodirov asarlariga </a:t>
            </a:r>
            <a:br>
              <a:rPr lang="en-US" sz="2000">
                <a:ln>
                  <a:solidFill>
                    <a:schemeClr val="bg2">
                      <a:lumMod val="25000"/>
                    </a:schemeClr>
                  </a:solidFill>
                </a:ln>
                <a:solidFill>
                  <a:schemeClr val="tx1"/>
                </a:solidFill>
                <a:latin typeface="Times New Roman" panose="02020603050405020304" pitchFamily="18" charset="0"/>
                <a:cs typeface="Times New Roman" panose="02020603050405020304" pitchFamily="18" charset="0"/>
              </a:rPr>
            </a:br>
            <a:br>
              <a:rPr lang="en-US" sz="2000">
                <a:ln>
                  <a:solidFill>
                    <a:schemeClr val="bg2">
                      <a:lumMod val="25000"/>
                    </a:schemeClr>
                  </a:solidFill>
                </a:ln>
                <a:solidFill>
                  <a:schemeClr val="tx1"/>
                </a:solidFill>
                <a:latin typeface="Times New Roman" panose="02020603050405020304" pitchFamily="18" charset="0"/>
                <a:cs typeface="Times New Roman" panose="02020603050405020304" pitchFamily="18" charset="0"/>
              </a:rPr>
            </a:br>
            <a:r>
              <a:rPr lang="en-US" sz="2000">
                <a:ln>
                  <a:solidFill>
                    <a:schemeClr val="bg2">
                      <a:lumMod val="25000"/>
                    </a:schemeClr>
                  </a:solidFill>
                </a:ln>
                <a:solidFill>
                  <a:schemeClr val="tx1"/>
                </a:solidFill>
                <a:latin typeface="Times New Roman" panose="02020603050405020304" pitchFamily="18" charset="0"/>
                <a:cs typeface="Times New Roman" panose="02020603050405020304" pitchFamily="18" charset="0"/>
              </a:rPr>
              <a:t>bag’ishlanadi</a:t>
            </a:r>
            <a:br>
              <a:rPr lang="en-US" sz="2000">
                <a:ln>
                  <a:solidFill>
                    <a:schemeClr val="bg2">
                      <a:lumMod val="25000"/>
                    </a:schemeClr>
                  </a:solidFill>
                </a:ln>
                <a:solidFill>
                  <a:schemeClr val="tx1"/>
                </a:solidFill>
                <a:latin typeface="Times New Roman" panose="02020603050405020304" pitchFamily="18" charset="0"/>
                <a:cs typeface="Times New Roman" panose="02020603050405020304" pitchFamily="18" charset="0"/>
              </a:rPr>
            </a:br>
            <a:endParaRPr lang="ru-RU" sz="2000">
              <a:ln>
                <a:solidFill>
                  <a:schemeClr val="bg2">
                    <a:lumMod val="25000"/>
                  </a:schemeClr>
                </a:solidFill>
              </a:ln>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0070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117B6F-E343-4E2F-B1AA-E9121EAFC474}"/>
              </a:ext>
            </a:extLst>
          </p:cNvPr>
          <p:cNvSpPr>
            <a:spLocks noGrp="1"/>
          </p:cNvSpPr>
          <p:nvPr>
            <p:ph type="title"/>
          </p:nvPr>
        </p:nvSpPr>
        <p:spPr>
          <a:xfrm>
            <a:off x="1104665" y="2206752"/>
            <a:ext cx="6934670" cy="1877568"/>
          </a:xfrm>
        </p:spPr>
        <p:txBody>
          <a:bodyPr/>
          <a:lstStyle/>
          <a:p>
            <a:r>
              <a:rPr lang="en-US"/>
              <a:t>E’tiboringiz uchun rahmat</a:t>
            </a:r>
            <a:endParaRPr lang="ru-RU"/>
          </a:p>
        </p:txBody>
      </p:sp>
    </p:spTree>
    <p:extLst>
      <p:ext uri="{BB962C8B-B14F-4D97-AF65-F5344CB8AC3E}">
        <p14:creationId xmlns:p14="http://schemas.microsoft.com/office/powerpoint/2010/main" val="760596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2782FF-86FA-45CC-B62C-FA2767E2E19A}"/>
              </a:ext>
            </a:extLst>
          </p:cNvPr>
          <p:cNvSpPr>
            <a:spLocks noGrp="1"/>
          </p:cNvSpPr>
          <p:nvPr>
            <p:ph type="ctrTitle"/>
          </p:nvPr>
        </p:nvSpPr>
        <p:spPr>
          <a:xfrm>
            <a:off x="816746" y="2752077"/>
            <a:ext cx="1405632" cy="757885"/>
          </a:xfrm>
        </p:spPr>
        <p:txBody>
          <a:bodyPr/>
          <a:lstStyle/>
          <a:p>
            <a:endParaRPr lang="ru-RU"/>
          </a:p>
        </p:txBody>
      </p:sp>
      <p:sp>
        <p:nvSpPr>
          <p:cNvPr id="3" name="Подзаголовок 2">
            <a:extLst>
              <a:ext uri="{FF2B5EF4-FFF2-40B4-BE49-F238E27FC236}">
                <a16:creationId xmlns:a16="http://schemas.microsoft.com/office/drawing/2014/main" id="{2F6C81EA-6E5F-4695-9A4B-2C7438A59CDF}"/>
              </a:ext>
            </a:extLst>
          </p:cNvPr>
          <p:cNvSpPr>
            <a:spLocks noGrp="1"/>
          </p:cNvSpPr>
          <p:nvPr>
            <p:ph type="subTitle" idx="1"/>
          </p:nvPr>
        </p:nvSpPr>
        <p:spPr>
          <a:xfrm flipH="1">
            <a:off x="4407218" y="745724"/>
            <a:ext cx="3777994" cy="5046534"/>
          </a:xfrm>
          <a:ln/>
        </p:spPr>
        <p:style>
          <a:lnRef idx="2">
            <a:schemeClr val="accent4"/>
          </a:lnRef>
          <a:fillRef idx="1">
            <a:schemeClr val="lt1"/>
          </a:fillRef>
          <a:effectRef idx="0">
            <a:schemeClr val="accent4"/>
          </a:effectRef>
          <a:fontRef idx="minor">
            <a:schemeClr val="dk1"/>
          </a:fontRef>
        </p:style>
        <p:txBody>
          <a:bodyPr>
            <a:normAutofit fontScale="25000" lnSpcReduction="20000"/>
          </a:bodyPr>
          <a:lstStyle/>
          <a:p>
            <a:pPr algn="just"/>
            <a:r>
              <a:rPr lang="en-US" sz="4400" cap="none">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UO’K 821.512.133-31 </a:t>
            </a:r>
            <a:endParaRPr lang="ru-RU" sz="4400" cap="none">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algn="just"/>
            <a:r>
              <a:rPr lang="en-US" sz="4400" cap="none">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KBK  84(5O’)6 </a:t>
            </a:r>
            <a:endParaRPr lang="ru-RU" sz="4400" cap="none">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algn="just"/>
            <a:r>
              <a:rPr lang="en-US" sz="4400" cap="none">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Q 53 </a:t>
            </a:r>
            <a:endParaRPr lang="ru-RU" sz="4400" cap="none">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algn="just"/>
            <a:r>
              <a:rPr lang="en-US" sz="4800" cap="none">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4800" cap="none" baseline="-2500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4800" cap="none">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Qodirov , P.  Yulduzli tunlar [Matn] : roman                    / P. Qodirov .- Toshkent : Y</a:t>
            </a:r>
            <a:r>
              <a:rPr lang="ru-RU" sz="4800" cap="none">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а</a:t>
            </a:r>
            <a:r>
              <a:rPr lang="en-US" sz="4800" cap="none">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nqi asr avlodi , 2019 .- 656 b. </a:t>
            </a:r>
            <a:endParaRPr lang="ru-RU" sz="4800" cap="none">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algn="just"/>
            <a:r>
              <a:rPr lang="en-US" sz="4800" cap="none">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endParaRPr lang="ru-RU" sz="4800" cap="none">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algn="just"/>
            <a:r>
              <a:rPr lang="en-US" sz="4800" cap="none">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Mahoratli yozuvchi Pirimqul Qodirovning ushbu asari o‘zbek adabiyotining eng sara tarixiy romanlari sirasiga kiradi. Unda Movarounnahrdek ulkan saltanatning parchalanib ketishi, Temuriylar sulolasining inqirozi, hokimiyatga erishish ilinjida taxt talashib, bir-birlariga qilich ko'targan og'a-ini, tog‘a-jiyanlarning fojiaviy qismati aks ettirilgan. Roman voqealari orqali o‘quvchi tarixda Temuriylar o‘rtasidagi nizolar, fitna, fisq-u fasod tufayli yuzaga kelgan qonli urushlar, ayovsiz xunrezliklar oqibatida behad qonxo'r beklar zulmidan sillasi butkul qurigan xalqning g‘oyat nochor ahvoli va uyushqoqlikdan bexabar Temuriylarni Shayboniyxon qanchalar oson mahv etgani bilan tanishadi.  </a:t>
            </a:r>
            <a:endParaRPr lang="ru-RU" sz="4800" cap="none">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algn="just"/>
            <a:r>
              <a:rPr lang="en-US" sz="4800" cap="none">
                <a:ln w="0">
                  <a:solidFill>
                    <a:schemeClr val="tx1"/>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endParaRPr lang="ru-RU" sz="4800" cap="none">
              <a:ln w="0">
                <a:solidFill>
                  <a:schemeClr val="tx1"/>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algn="just"/>
            <a:r>
              <a:rPr lang="en-US" sz="4800" cap="none">
                <a:ln w="0">
                  <a:solidFill>
                    <a:schemeClr val="tx1"/>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endParaRPr lang="ru-RU" sz="4800" cap="none">
              <a:ln w="0">
                <a:solidFill>
                  <a:schemeClr val="tx1"/>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endParaRPr lang="ru-RU"/>
          </a:p>
        </p:txBody>
      </p:sp>
      <p:pic>
        <p:nvPicPr>
          <p:cNvPr id="7" name="Рисунок 6">
            <a:extLst>
              <a:ext uri="{FF2B5EF4-FFF2-40B4-BE49-F238E27FC236}">
                <a16:creationId xmlns:a16="http://schemas.microsoft.com/office/drawing/2014/main" id="{60096957-02F1-4BD0-9BB6-20EAC3C6C3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7049" y="593308"/>
            <a:ext cx="3506679" cy="519895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3328286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DA56D3-7503-4F22-992B-01C6AABC5010}"/>
              </a:ext>
            </a:extLst>
          </p:cNvPr>
          <p:cNvSpPr>
            <a:spLocks noGrp="1"/>
          </p:cNvSpPr>
          <p:nvPr>
            <p:ph type="title"/>
          </p:nvPr>
        </p:nvSpPr>
        <p:spPr>
          <a:xfrm>
            <a:off x="433601" y="1222199"/>
            <a:ext cx="2262564" cy="1596177"/>
          </a:xfrm>
        </p:spPr>
        <p:txBody>
          <a:bodyPr/>
          <a:lstStyle/>
          <a:p>
            <a:endParaRPr lang="ru-RU"/>
          </a:p>
        </p:txBody>
      </p:sp>
      <p:sp>
        <p:nvSpPr>
          <p:cNvPr id="3" name="Объект 2">
            <a:extLst>
              <a:ext uri="{FF2B5EF4-FFF2-40B4-BE49-F238E27FC236}">
                <a16:creationId xmlns:a16="http://schemas.microsoft.com/office/drawing/2014/main" id="{9EA07B42-1930-4FAE-8207-8228FDFC9FB5}"/>
              </a:ext>
            </a:extLst>
          </p:cNvPr>
          <p:cNvSpPr>
            <a:spLocks noGrp="1"/>
          </p:cNvSpPr>
          <p:nvPr>
            <p:ph sz="quarter" idx="13"/>
          </p:nvPr>
        </p:nvSpPr>
        <p:spPr>
          <a:xfrm>
            <a:off x="4559228" y="941033"/>
            <a:ext cx="3918947" cy="4850167"/>
          </a:xfrm>
        </p:spPr>
        <p:style>
          <a:lnRef idx="2">
            <a:schemeClr val="accent5"/>
          </a:lnRef>
          <a:fillRef idx="1">
            <a:schemeClr val="lt1"/>
          </a:fillRef>
          <a:effectRef idx="0">
            <a:schemeClr val="accent5"/>
          </a:effectRef>
          <a:fontRef idx="minor">
            <a:schemeClr val="dk1"/>
          </a:fontRef>
        </p:style>
        <p:txBody>
          <a:bodyPr>
            <a:normAutofit/>
          </a:bodyPr>
          <a:lstStyle/>
          <a:p>
            <a:pPr marL="0" indent="0" algn="just">
              <a:buNone/>
            </a:pPr>
            <a:r>
              <a:rPr lang="en-US" sz="12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UO’K 821.512.133-31 </a:t>
            </a:r>
            <a:endParaRPr lang="ru-RU" sz="12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marL="0" indent="0" algn="just">
              <a:buNone/>
            </a:pPr>
            <a:r>
              <a:rPr lang="en-US" sz="12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KBK  84(5O’)6 </a:t>
            </a:r>
            <a:endParaRPr lang="ru-RU" sz="12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marL="0" indent="0" algn="just">
              <a:buNone/>
            </a:pPr>
            <a:r>
              <a:rPr lang="en-US" sz="12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Q 53 </a:t>
            </a:r>
            <a:endParaRPr lang="ru-RU" sz="12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marL="0" indent="0" algn="just">
              <a:buNone/>
            </a:pPr>
            <a:r>
              <a:rPr lang="en-US" sz="12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Qodirov , P. Avlodlar dovoni [Matn] : poman /                     P. Qodirov .- Toshkent : Yoshlar Nashriyot uyi, 2018 .- 529 b. </a:t>
            </a:r>
            <a:endParaRPr lang="ru-RU" sz="12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marL="0" indent="0" algn="just">
              <a:buNone/>
            </a:pPr>
            <a:r>
              <a:rPr lang="en-US" sz="12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endParaRPr lang="ru-RU" sz="12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marL="0" indent="0" algn="just">
              <a:buNone/>
            </a:pPr>
            <a:r>
              <a:rPr lang="en-US" sz="12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Primqul Qodirov «Yudduzli tunlar»ing mantiqiy davomi sanalmish Boburning sadoqatli, jasur farzandi Humoyun va nabirasi – tarixda «chinakam daho shaxs» deb nom olgan Akbar hayoti haqida hikoya qiluvchi «Avlodlar dovoni» («Akbar») romanini 80-yillarda yaratgan. Asarda pok sevgi, insoniy mehru muhabbat, shavqu shijoat tarixiy qahramonlar qiyofasida yorqin aks ettirilgan. </a:t>
            </a:r>
            <a:endParaRPr lang="ru-RU" sz="12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marL="0" indent="0" algn="just">
              <a:buNone/>
            </a:pPr>
            <a:r>
              <a:rPr lang="en-US" sz="12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endParaRPr lang="ru-RU" sz="12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marL="0" indent="0">
              <a:buNone/>
            </a:pPr>
            <a:endParaRPr lang="ru-RU" sz="1200">
              <a:latin typeface="Times New Roman" panose="02020603050405020304" pitchFamily="18" charset="0"/>
              <a:cs typeface="Times New Roman" panose="02020603050405020304" pitchFamily="18" charset="0"/>
            </a:endParaRPr>
          </a:p>
        </p:txBody>
      </p:sp>
      <p:pic>
        <p:nvPicPr>
          <p:cNvPr id="4" name="Picture 900">
            <a:extLst>
              <a:ext uri="{FF2B5EF4-FFF2-40B4-BE49-F238E27FC236}">
                <a16:creationId xmlns:a16="http://schemas.microsoft.com/office/drawing/2014/main" id="{4C63AF56-0C94-4909-A683-54E829FFD741}"/>
              </a:ext>
            </a:extLst>
          </p:cNvPr>
          <p:cNvPicPr/>
          <p:nvPr/>
        </p:nvPicPr>
        <p:blipFill>
          <a:blip r:embed="rId2"/>
          <a:stretch>
            <a:fillRect/>
          </a:stretch>
        </p:blipFill>
        <p:spPr>
          <a:xfrm>
            <a:off x="433601" y="790113"/>
            <a:ext cx="3918947" cy="5100656"/>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470584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92FE9E-E7A0-4685-B7EA-DECD44C54F7E}"/>
              </a:ext>
            </a:extLst>
          </p:cNvPr>
          <p:cNvSpPr>
            <a:spLocks noGrp="1"/>
          </p:cNvSpPr>
          <p:nvPr>
            <p:ph type="title"/>
          </p:nvPr>
        </p:nvSpPr>
        <p:spPr>
          <a:xfrm>
            <a:off x="346228" y="618518"/>
            <a:ext cx="2894277" cy="1596177"/>
          </a:xfrm>
        </p:spPr>
        <p:txBody>
          <a:bodyPr/>
          <a:lstStyle/>
          <a:p>
            <a:endParaRPr lang="ru-RU"/>
          </a:p>
        </p:txBody>
      </p:sp>
      <p:sp>
        <p:nvSpPr>
          <p:cNvPr id="3" name="Объект 2">
            <a:extLst>
              <a:ext uri="{FF2B5EF4-FFF2-40B4-BE49-F238E27FC236}">
                <a16:creationId xmlns:a16="http://schemas.microsoft.com/office/drawing/2014/main" id="{E66F02C5-972D-4565-AFEC-BAA49B094FC1}"/>
              </a:ext>
            </a:extLst>
          </p:cNvPr>
          <p:cNvSpPr>
            <a:spLocks noGrp="1"/>
          </p:cNvSpPr>
          <p:nvPr>
            <p:ph sz="quarter" idx="13"/>
          </p:nvPr>
        </p:nvSpPr>
        <p:spPr>
          <a:xfrm>
            <a:off x="4065971" y="618517"/>
            <a:ext cx="4172506" cy="5436054"/>
          </a:xfrm>
        </p:spPr>
        <p:style>
          <a:lnRef idx="2">
            <a:schemeClr val="accent5"/>
          </a:lnRef>
          <a:fillRef idx="1">
            <a:schemeClr val="lt1"/>
          </a:fillRef>
          <a:effectRef idx="0">
            <a:schemeClr val="accent5"/>
          </a:effectRef>
          <a:fontRef idx="minor">
            <a:schemeClr val="dk1"/>
          </a:fontRef>
        </p:style>
        <p:txBody>
          <a:bodyPr>
            <a:normAutofit fontScale="25000" lnSpcReduction="20000"/>
          </a:bodyPr>
          <a:lstStyle/>
          <a:p>
            <a:pPr marL="0" indent="0">
              <a:buNone/>
            </a:pPr>
            <a:r>
              <a:rPr lang="en-US" sz="48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UO’K 821.512.133-31 </a:t>
            </a:r>
            <a:endParaRPr lang="ru-RU" sz="48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marL="0" indent="0">
              <a:buNone/>
            </a:pPr>
            <a:r>
              <a:rPr lang="en-US" sz="48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KBK  84(5O’)6 </a:t>
            </a:r>
            <a:endParaRPr lang="ru-RU" sz="48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marL="0" indent="0">
              <a:buNone/>
            </a:pPr>
            <a:r>
              <a:rPr lang="en-US" sz="48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Q 53 </a:t>
            </a:r>
            <a:endParaRPr lang="ru-RU" sz="48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marL="0" indent="0">
              <a:buNone/>
            </a:pPr>
            <a:r>
              <a:rPr lang="en-US" sz="48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Qodirov , P. Meros : qissa  [Matn] / P. Q’odirov.- Toshkent : Ilm-ziyo-zakovat , 2021 .- 240 b.  </a:t>
            </a:r>
            <a:endParaRPr lang="ru-RU" sz="48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marL="0" indent="0" algn="just">
              <a:buNone/>
            </a:pPr>
            <a:r>
              <a:rPr lang="en-US" sz="48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“Meros.Erk.Qadrim”- o‘zbek yozuvchisi Pirimqul Qodirov qalamiga mansub qissalar to‘plami. 1975 yil Toshkent shahrida G‘afur 	G‘ulom nomidagi Adabiyot 	va sanʼat nashriyotida chop 	etilgan. To‘plamga Qodirovning “Meros“, “Erk”, “Qadrim” qissalari kiritilgan. “Qadrim” qissasi 1961 yil, “Erk“ qissasi 1968 yil, “Meros“ qissasi esa 1974 yilda yozilgan. “Qadrim”, “Erk”, “Meros” qissalarida inson shaxsiga ehtirom, erk, oʻzlik, qadriyat muammolari yoritilgan. Har bir qissaning markazida, asosan, inson turadi. Qissalarda insonni oʻyga, hayajonga solgan muammolar yoritilgan. Yozuvchi hayotga endi kirib kelayotgan yigit obrazi orqali boshqalarni qaramlikka qarshi kurashishga, qadr-qimmat, oʻzlik, gʻururni himoya qilishga hamda mustaqillik uchun kurashishga chaqirgan.        Qissalar haqida asar yozilganidan keyin yigirma yil oʻtib yozuvchining oʻzi shunday degan: „Totalitar imperiya bizni qaram ahvolga solib, qadr-qimmatimizni yerga urishini ich-ichimizdan sezib, ruhan behad qiynalardik. Lekin buni ochiq aytolmay, “Qadrim”, “Erk” kabi qissalarda ichki erkini yoʻqotgan, mutelik dardiga giriftor boʻlgan qahramonlar hayotini hamdardlik bilan koʻrsatish orqali ozodlik va mustaqillikka boʻlgan tashnalikni qondirishga intilardim“. </a:t>
            </a:r>
            <a:endParaRPr lang="ru-RU" sz="4800" cap="none">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endParaRPr lang="ru-RU"/>
          </a:p>
        </p:txBody>
      </p:sp>
      <p:pic>
        <p:nvPicPr>
          <p:cNvPr id="4" name="Picture 1060">
            <a:extLst>
              <a:ext uri="{FF2B5EF4-FFF2-40B4-BE49-F238E27FC236}">
                <a16:creationId xmlns:a16="http://schemas.microsoft.com/office/drawing/2014/main" id="{C4DD89D6-FAE7-418B-AFF5-E607806497D8}"/>
              </a:ext>
            </a:extLst>
          </p:cNvPr>
          <p:cNvPicPr/>
          <p:nvPr/>
        </p:nvPicPr>
        <p:blipFill>
          <a:blip r:embed="rId2"/>
          <a:stretch>
            <a:fillRect/>
          </a:stretch>
        </p:blipFill>
        <p:spPr>
          <a:xfrm>
            <a:off x="346227" y="618517"/>
            <a:ext cx="3622091" cy="543605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2973995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440D8D-EFC0-4013-9023-9DC318D093D8}"/>
              </a:ext>
            </a:extLst>
          </p:cNvPr>
          <p:cNvSpPr>
            <a:spLocks noGrp="1"/>
          </p:cNvSpPr>
          <p:nvPr>
            <p:ph type="title"/>
          </p:nvPr>
        </p:nvSpPr>
        <p:spPr>
          <a:xfrm>
            <a:off x="685332" y="618518"/>
            <a:ext cx="1906948" cy="1596177"/>
          </a:xfrm>
        </p:spPr>
        <p:txBody>
          <a:bodyPr/>
          <a:lstStyle/>
          <a:p>
            <a:endParaRPr lang="ru-RU"/>
          </a:p>
        </p:txBody>
      </p:sp>
      <p:sp>
        <p:nvSpPr>
          <p:cNvPr id="3" name="Объект 2">
            <a:extLst>
              <a:ext uri="{FF2B5EF4-FFF2-40B4-BE49-F238E27FC236}">
                <a16:creationId xmlns:a16="http://schemas.microsoft.com/office/drawing/2014/main" id="{E54B0632-1D5E-4262-887D-A2E903BB6B51}"/>
              </a:ext>
            </a:extLst>
          </p:cNvPr>
          <p:cNvSpPr>
            <a:spLocks noGrp="1"/>
          </p:cNvSpPr>
          <p:nvPr>
            <p:ph sz="quarter" idx="13"/>
          </p:nvPr>
        </p:nvSpPr>
        <p:spPr>
          <a:xfrm>
            <a:off x="4412202" y="745725"/>
            <a:ext cx="4045997" cy="5045476"/>
          </a:xfrm>
        </p:spPr>
        <p:style>
          <a:lnRef idx="2">
            <a:schemeClr val="accent1"/>
          </a:lnRef>
          <a:fillRef idx="1">
            <a:schemeClr val="lt1"/>
          </a:fillRef>
          <a:effectRef idx="0">
            <a:schemeClr val="accent1"/>
          </a:effectRef>
          <a:fontRef idx="minor">
            <a:schemeClr val="dk1"/>
          </a:fontRef>
        </p:style>
        <p:txBody>
          <a:bodyPr>
            <a:normAutofit fontScale="25000" lnSpcReduction="20000"/>
          </a:bodyPr>
          <a:lstStyle/>
          <a:p>
            <a:pPr marL="0" indent="0" algn="just">
              <a:buNone/>
            </a:pPr>
            <a:r>
              <a:rPr lang="en-US" sz="4800">
                <a:latin typeface="Times New Roman" panose="02020603050405020304" pitchFamily="18" charset="0"/>
                <a:cs typeface="Times New Roman" panose="02020603050405020304" pitchFamily="18" charset="0"/>
              </a:rPr>
              <a:t>UO’K 821.512.133-31 </a:t>
            </a:r>
            <a:endParaRPr lang="ru-RU" sz="4800">
              <a:latin typeface="Times New Roman" panose="02020603050405020304" pitchFamily="18" charset="0"/>
              <a:cs typeface="Times New Roman" panose="02020603050405020304" pitchFamily="18" charset="0"/>
            </a:endParaRPr>
          </a:p>
          <a:p>
            <a:pPr marL="0" indent="0" algn="just">
              <a:buNone/>
            </a:pPr>
            <a:r>
              <a:rPr lang="en-US" sz="4800">
                <a:latin typeface="Times New Roman" panose="02020603050405020304" pitchFamily="18" charset="0"/>
                <a:cs typeface="Times New Roman" panose="02020603050405020304" pitchFamily="18" charset="0"/>
              </a:rPr>
              <a:t> KBK  84(5O’)6 </a:t>
            </a:r>
            <a:endParaRPr lang="ru-RU" sz="4800">
              <a:latin typeface="Times New Roman" panose="02020603050405020304" pitchFamily="18" charset="0"/>
              <a:cs typeface="Times New Roman" panose="02020603050405020304" pitchFamily="18" charset="0"/>
            </a:endParaRPr>
          </a:p>
          <a:p>
            <a:pPr marL="0" indent="0" algn="just">
              <a:buNone/>
            </a:pPr>
            <a:r>
              <a:rPr lang="en-US" sz="4800">
                <a:latin typeface="Times New Roman" panose="02020603050405020304" pitchFamily="18" charset="0"/>
                <a:cs typeface="Times New Roman" panose="02020603050405020304" pitchFamily="18" charset="0"/>
              </a:rPr>
              <a:t> Q 53 </a:t>
            </a:r>
            <a:endParaRPr lang="ru-RU" sz="4800">
              <a:latin typeface="Times New Roman" panose="02020603050405020304" pitchFamily="18" charset="0"/>
              <a:cs typeface="Times New Roman" panose="02020603050405020304" pitchFamily="18" charset="0"/>
            </a:endParaRPr>
          </a:p>
          <a:p>
            <a:pPr marL="0" indent="0" algn="just">
              <a:buNone/>
            </a:pPr>
            <a:r>
              <a:rPr lang="en-US" sz="4400" cap="none">
                <a:latin typeface="Times New Roman" panose="02020603050405020304" pitchFamily="18" charset="0"/>
                <a:cs typeface="Times New Roman" panose="02020603050405020304" pitchFamily="18" charset="0"/>
              </a:rPr>
              <a:t>Qodirov , p. Uch ildiz [matn] : roman / p. Qodirov .- toshkent : yangi asr avlodi , 2019 .- 480 b. </a:t>
            </a:r>
            <a:endParaRPr lang="ru-RU" sz="4400" cap="none">
              <a:latin typeface="Times New Roman" panose="02020603050405020304" pitchFamily="18" charset="0"/>
              <a:cs typeface="Times New Roman" panose="02020603050405020304" pitchFamily="18" charset="0"/>
            </a:endParaRPr>
          </a:p>
          <a:p>
            <a:pPr marL="0" indent="0" algn="just">
              <a:buNone/>
            </a:pPr>
            <a:r>
              <a:rPr lang="en-US" sz="4400" cap="none">
                <a:latin typeface="Times New Roman" panose="02020603050405020304" pitchFamily="18" charset="0"/>
                <a:cs typeface="Times New Roman" panose="02020603050405020304" pitchFamily="18" charset="0"/>
              </a:rPr>
              <a:t> </a:t>
            </a:r>
            <a:endParaRPr lang="ru-RU" sz="4400" cap="none">
              <a:latin typeface="Times New Roman" panose="02020603050405020304" pitchFamily="18" charset="0"/>
              <a:cs typeface="Times New Roman" panose="02020603050405020304" pitchFamily="18" charset="0"/>
            </a:endParaRPr>
          </a:p>
          <a:p>
            <a:pPr marL="0" indent="0" algn="just">
              <a:buNone/>
            </a:pPr>
            <a:r>
              <a:rPr lang="en-US" sz="4400" cap="none">
                <a:latin typeface="Times New Roman" panose="02020603050405020304" pitchFamily="18" charset="0"/>
                <a:cs typeface="Times New Roman" panose="02020603050405020304" pitchFamily="18" charset="0"/>
              </a:rPr>
              <a:t>  “Uch ildiz” romanining yozilganiga yigirma yildan oshgan bo’lsada</a:t>
            </a:r>
            <a:endParaRPr lang="ru-RU" sz="4400" cap="none">
              <a:latin typeface="Times New Roman" panose="02020603050405020304" pitchFamily="18" charset="0"/>
              <a:cs typeface="Times New Roman" panose="02020603050405020304" pitchFamily="18" charset="0"/>
            </a:endParaRPr>
          </a:p>
          <a:p>
            <a:pPr marL="0" indent="0" algn="just">
              <a:buNone/>
            </a:pPr>
            <a:r>
              <a:rPr lang="en-US" sz="4400" cap="none">
                <a:latin typeface="Times New Roman" panose="02020603050405020304" pitchFamily="18" charset="0"/>
                <a:cs typeface="Times New Roman" panose="02020603050405020304" pitchFamily="18" charset="0"/>
              </a:rPr>
              <a:t> Kitobhonlar uni hamon qo’ldan qo’ymay o’qib keladilar va muallifga hatlar yo’llaydilar. Yangi etishib chiqqan yosh avlod uchun ham jozibali tuyulayotgan “uch ilduz” yigirmanchi asrning o’rtalarida bo’lib o’tgan ajoyib voqealarni adabiylashtirgan, o’sha davrda tarih sahnasiga chiqqan avlodlarning kurash va iztiroblarini, ma’naviy boyliklari va yuksak fazilatlarini kelajak avlodlarga bisot qilib bergan asarlardandir. </a:t>
            </a:r>
            <a:endParaRPr lang="ru-RU" sz="4400" cap="none">
              <a:latin typeface="Times New Roman" panose="02020603050405020304" pitchFamily="18" charset="0"/>
              <a:cs typeface="Times New Roman" panose="02020603050405020304" pitchFamily="18" charset="0"/>
            </a:endParaRPr>
          </a:p>
          <a:p>
            <a:pPr marL="0" indent="0" algn="just">
              <a:buNone/>
            </a:pPr>
            <a:r>
              <a:rPr lang="en-US" sz="4800">
                <a:latin typeface="Times New Roman" panose="02020603050405020304" pitchFamily="18" charset="0"/>
                <a:cs typeface="Times New Roman" panose="02020603050405020304" pitchFamily="18" charset="0"/>
              </a:rPr>
              <a:t> </a:t>
            </a:r>
            <a:endParaRPr lang="ru-RU" sz="4800">
              <a:latin typeface="Times New Roman" panose="02020603050405020304" pitchFamily="18" charset="0"/>
              <a:cs typeface="Times New Roman" panose="02020603050405020304" pitchFamily="18" charset="0"/>
            </a:endParaRPr>
          </a:p>
          <a:p>
            <a:pPr marL="0" indent="0">
              <a:buNone/>
            </a:pPr>
            <a:r>
              <a:rPr lang="en-US" sz="4800">
                <a:latin typeface="Times New Roman" panose="02020603050405020304" pitchFamily="18" charset="0"/>
                <a:cs typeface="Times New Roman" panose="02020603050405020304" pitchFamily="18" charset="0"/>
              </a:rPr>
              <a:t> </a:t>
            </a:r>
            <a:endParaRPr lang="ru-RU" sz="4800">
              <a:latin typeface="Times New Roman" panose="02020603050405020304" pitchFamily="18" charset="0"/>
              <a:cs typeface="Times New Roman" panose="02020603050405020304" pitchFamily="18" charset="0"/>
            </a:endParaRPr>
          </a:p>
          <a:p>
            <a:endParaRPr lang="ru-RU"/>
          </a:p>
        </p:txBody>
      </p:sp>
      <p:pic>
        <p:nvPicPr>
          <p:cNvPr id="4" name="Picture 1062">
            <a:extLst>
              <a:ext uri="{FF2B5EF4-FFF2-40B4-BE49-F238E27FC236}">
                <a16:creationId xmlns:a16="http://schemas.microsoft.com/office/drawing/2014/main" id="{1B07E0A2-1933-4AAC-BAC9-75A03A4A746C}"/>
              </a:ext>
            </a:extLst>
          </p:cNvPr>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Lst>
          </a:blip>
          <a:stretch>
            <a:fillRect/>
          </a:stretch>
        </p:blipFill>
        <p:spPr>
          <a:xfrm>
            <a:off x="443884" y="618518"/>
            <a:ext cx="3728620" cy="5276255"/>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4085338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BCAF57-51A1-4063-893A-6D7B9229A833}"/>
              </a:ext>
            </a:extLst>
          </p:cNvPr>
          <p:cNvSpPr>
            <a:spLocks noGrp="1"/>
          </p:cNvSpPr>
          <p:nvPr>
            <p:ph type="title"/>
          </p:nvPr>
        </p:nvSpPr>
        <p:spPr>
          <a:xfrm>
            <a:off x="685332" y="618518"/>
            <a:ext cx="1676128" cy="1596177"/>
          </a:xfrm>
        </p:spPr>
        <p:txBody>
          <a:bodyPr/>
          <a:lstStyle/>
          <a:p>
            <a:endParaRPr lang="ru-RU"/>
          </a:p>
        </p:txBody>
      </p:sp>
      <p:sp>
        <p:nvSpPr>
          <p:cNvPr id="3" name="Объект 2">
            <a:extLst>
              <a:ext uri="{FF2B5EF4-FFF2-40B4-BE49-F238E27FC236}">
                <a16:creationId xmlns:a16="http://schemas.microsoft.com/office/drawing/2014/main" id="{93F8B88C-71CE-4611-9615-2B4B1ED7ADCC}"/>
              </a:ext>
            </a:extLst>
          </p:cNvPr>
          <p:cNvSpPr>
            <a:spLocks noGrp="1"/>
          </p:cNvSpPr>
          <p:nvPr>
            <p:ph sz="quarter" idx="13"/>
          </p:nvPr>
        </p:nvSpPr>
        <p:spPr>
          <a:xfrm>
            <a:off x="4403325" y="701337"/>
            <a:ext cx="4145872" cy="4918229"/>
          </a:xfrm>
        </p:spPr>
        <p:style>
          <a:lnRef idx="2">
            <a:schemeClr val="accent4"/>
          </a:lnRef>
          <a:fillRef idx="1">
            <a:schemeClr val="lt1"/>
          </a:fillRef>
          <a:effectRef idx="0">
            <a:schemeClr val="accent4"/>
          </a:effectRef>
          <a:fontRef idx="minor">
            <a:schemeClr val="dk1"/>
          </a:fontRef>
        </p:style>
        <p:txBody>
          <a:bodyPr>
            <a:normAutofit fontScale="25000" lnSpcReduction="20000"/>
          </a:bodyPr>
          <a:lstStyle/>
          <a:p>
            <a:pPr marL="0" indent="0">
              <a:buNone/>
            </a:pPr>
            <a:r>
              <a:rPr lang="en-US" sz="4800">
                <a:latin typeface="Times New Roman" panose="02020603050405020304" pitchFamily="18" charset="0"/>
                <a:cs typeface="Times New Roman" panose="02020603050405020304" pitchFamily="18" charset="0"/>
              </a:rPr>
              <a:t>UO’K 821.512.133-31 </a:t>
            </a:r>
            <a:endParaRPr lang="ru-RU" sz="4800">
              <a:latin typeface="Times New Roman" panose="02020603050405020304" pitchFamily="18" charset="0"/>
              <a:cs typeface="Times New Roman" panose="02020603050405020304" pitchFamily="18" charset="0"/>
            </a:endParaRPr>
          </a:p>
          <a:p>
            <a:pPr marL="0" indent="0">
              <a:buNone/>
            </a:pPr>
            <a:r>
              <a:rPr lang="en-US" sz="4800">
                <a:latin typeface="Times New Roman" panose="02020603050405020304" pitchFamily="18" charset="0"/>
                <a:cs typeface="Times New Roman" panose="02020603050405020304" pitchFamily="18" charset="0"/>
              </a:rPr>
              <a:t> KBK  84(5O’)6 </a:t>
            </a:r>
            <a:endParaRPr lang="ru-RU" sz="4800">
              <a:latin typeface="Times New Roman" panose="02020603050405020304" pitchFamily="18" charset="0"/>
              <a:cs typeface="Times New Roman" panose="02020603050405020304" pitchFamily="18" charset="0"/>
            </a:endParaRPr>
          </a:p>
          <a:p>
            <a:pPr marL="0" indent="0">
              <a:buNone/>
            </a:pPr>
            <a:r>
              <a:rPr lang="en-US" sz="4800">
                <a:latin typeface="Times New Roman" panose="02020603050405020304" pitchFamily="18" charset="0"/>
                <a:cs typeface="Times New Roman" panose="02020603050405020304" pitchFamily="18" charset="0"/>
              </a:rPr>
              <a:t> Q 53 </a:t>
            </a:r>
            <a:endParaRPr lang="ru-RU" sz="4800">
              <a:latin typeface="Times New Roman" panose="02020603050405020304" pitchFamily="18" charset="0"/>
              <a:cs typeface="Times New Roman" panose="02020603050405020304" pitchFamily="18" charset="0"/>
            </a:endParaRPr>
          </a:p>
          <a:p>
            <a:pPr marL="0" indent="0" algn="just">
              <a:buNone/>
            </a:pPr>
            <a:r>
              <a:rPr lang="en-US" sz="4800" cap="none">
                <a:latin typeface="Times New Roman" panose="02020603050405020304" pitchFamily="18" charset="0"/>
                <a:cs typeface="Times New Roman" panose="02020603050405020304" pitchFamily="18" charset="0"/>
              </a:rPr>
              <a:t>     Qodirov , P. Erk [matn] : qissa / P . qodirov </a:t>
            </a:r>
            <a:endParaRPr lang="ru-RU" sz="4800" cap="none">
              <a:latin typeface="Times New Roman" panose="02020603050405020304" pitchFamily="18" charset="0"/>
              <a:cs typeface="Times New Roman" panose="02020603050405020304" pitchFamily="18" charset="0"/>
            </a:endParaRPr>
          </a:p>
          <a:p>
            <a:pPr marL="0" indent="0" algn="just">
              <a:buNone/>
            </a:pPr>
            <a:r>
              <a:rPr lang="en-US" sz="4800" cap="none">
                <a:latin typeface="Times New Roman" panose="02020603050405020304" pitchFamily="18" charset="0"/>
                <a:cs typeface="Times New Roman" panose="02020603050405020304" pitchFamily="18" charset="0"/>
              </a:rPr>
              <a:t>Toshkent : adabiyot uchqunlari , 2018 .- 128 b.</a:t>
            </a:r>
            <a:endParaRPr lang="ru-RU" sz="4800" cap="none">
              <a:latin typeface="Times New Roman" panose="02020603050405020304" pitchFamily="18" charset="0"/>
              <a:cs typeface="Times New Roman" panose="02020603050405020304" pitchFamily="18" charset="0"/>
            </a:endParaRPr>
          </a:p>
          <a:p>
            <a:pPr marL="0" indent="0" algn="just">
              <a:buNone/>
            </a:pPr>
            <a:r>
              <a:rPr lang="en-US" sz="4800" cap="none">
                <a:latin typeface="Times New Roman" panose="02020603050405020304" pitchFamily="18" charset="0"/>
                <a:cs typeface="Times New Roman" panose="02020603050405020304" pitchFamily="18" charset="0"/>
              </a:rPr>
              <a:t>Pirimqul qodirov “erk” qissasida toshkentda 1966 yilda bo‘lgan zilziladan keyingi holatlar: shaharni qayta tiklash, zamonaviylashtirish va metro qurish jarayonlari bilan birga oila qurish borasida o‘z fikrlarini ham bayon etgan.   Asarning asosiy qahramonlari - sattor va roziya obrazlarida hozirgi kun uchun ham dolzarb bo‘lgan muammoni, yaʼni oila qurishda ikki yoshning dunyoqarashini eʼtiborga olmaslikning oqibati qanday bo‘lishini ko‘rsatadi. Oiladagi asosiy mustahkam tayanch er-xotinning biri-biriga bo‘lgan mehr muhabbati ekanligi, agar mehr-muhabbat bo‘lmas ekan, bu oilaning kelajagi boshi berk ko‘chaga kirib qolishini taʼkidlaydi. </a:t>
            </a:r>
            <a:endParaRPr lang="ru-RU" sz="4800" cap="none">
              <a:latin typeface="Times New Roman" panose="02020603050405020304" pitchFamily="18" charset="0"/>
              <a:cs typeface="Times New Roman" panose="02020603050405020304" pitchFamily="18" charset="0"/>
            </a:endParaRPr>
          </a:p>
          <a:p>
            <a:pPr marL="0" indent="0" algn="just">
              <a:buNone/>
            </a:pPr>
            <a:r>
              <a:rPr lang="en-US" sz="4800">
                <a:latin typeface="Times New Roman" panose="02020603050405020304" pitchFamily="18" charset="0"/>
                <a:cs typeface="Times New Roman" panose="02020603050405020304" pitchFamily="18" charset="0"/>
              </a:rPr>
              <a:t> </a:t>
            </a:r>
            <a:r>
              <a:rPr lang="en-US"/>
              <a:t> </a:t>
            </a:r>
            <a:endParaRPr lang="ru-RU"/>
          </a:p>
          <a:p>
            <a:endParaRPr lang="ru-RU"/>
          </a:p>
        </p:txBody>
      </p:sp>
      <p:pic>
        <p:nvPicPr>
          <p:cNvPr id="4" name="Picture 1235">
            <a:extLst>
              <a:ext uri="{FF2B5EF4-FFF2-40B4-BE49-F238E27FC236}">
                <a16:creationId xmlns:a16="http://schemas.microsoft.com/office/drawing/2014/main" id="{004E27BA-51B0-4415-A2F2-7C848A872434}"/>
              </a:ext>
            </a:extLst>
          </p:cNvPr>
          <p:cNvPicPr/>
          <p:nvPr/>
        </p:nvPicPr>
        <p:blipFill>
          <a:blip r:embed="rId2">
            <a:extLst>
              <a:ext uri="{BEBA8EAE-BF5A-486C-A8C5-ECC9F3942E4B}">
                <a14:imgProps xmlns:a14="http://schemas.microsoft.com/office/drawing/2010/main">
                  <a14:imgLayer r:embed="rId3">
                    <a14:imgEffect>
                      <a14:brightnessContrast contrast="20000"/>
                    </a14:imgEffect>
                  </a14:imgLayer>
                </a14:imgProps>
              </a:ext>
            </a:extLst>
          </a:blip>
          <a:stretch>
            <a:fillRect/>
          </a:stretch>
        </p:blipFill>
        <p:spPr>
          <a:xfrm>
            <a:off x="613434" y="618518"/>
            <a:ext cx="3496051" cy="491822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929666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7B62F8D-E6FC-4F55-81AB-B5E7B8BCC4BD}"/>
              </a:ext>
            </a:extLst>
          </p:cNvPr>
          <p:cNvSpPr>
            <a:spLocks noGrp="1"/>
          </p:cNvSpPr>
          <p:nvPr>
            <p:ph type="title"/>
          </p:nvPr>
        </p:nvSpPr>
        <p:spPr>
          <a:xfrm>
            <a:off x="685332" y="618518"/>
            <a:ext cx="2803592" cy="1596177"/>
          </a:xfrm>
        </p:spPr>
        <p:txBody>
          <a:bodyPr/>
          <a:lstStyle/>
          <a:p>
            <a:endParaRPr lang="ru-RU"/>
          </a:p>
        </p:txBody>
      </p:sp>
      <p:sp>
        <p:nvSpPr>
          <p:cNvPr id="3" name="Объект 2">
            <a:extLst>
              <a:ext uri="{FF2B5EF4-FFF2-40B4-BE49-F238E27FC236}">
                <a16:creationId xmlns:a16="http://schemas.microsoft.com/office/drawing/2014/main" id="{B984A21C-D18A-42B7-A595-30E43A6A55F8}"/>
              </a:ext>
            </a:extLst>
          </p:cNvPr>
          <p:cNvSpPr>
            <a:spLocks noGrp="1"/>
          </p:cNvSpPr>
          <p:nvPr>
            <p:ph sz="quarter" idx="13"/>
          </p:nvPr>
        </p:nvSpPr>
        <p:spPr>
          <a:xfrm>
            <a:off x="4464998" y="618518"/>
            <a:ext cx="3993669" cy="4566041"/>
          </a:xfrm>
        </p:spPr>
        <p:style>
          <a:lnRef idx="2">
            <a:schemeClr val="accent6"/>
          </a:lnRef>
          <a:fillRef idx="1">
            <a:schemeClr val="lt1"/>
          </a:fillRef>
          <a:effectRef idx="0">
            <a:schemeClr val="accent6"/>
          </a:effectRef>
          <a:fontRef idx="minor">
            <a:schemeClr val="dk1"/>
          </a:fontRef>
        </p:style>
        <p:txBody>
          <a:bodyPr>
            <a:normAutofit fontScale="32500" lnSpcReduction="20000"/>
          </a:bodyPr>
          <a:lstStyle/>
          <a:p>
            <a:pPr marL="0" indent="0">
              <a:buNone/>
            </a:pPr>
            <a:r>
              <a:rPr lang="en-US" sz="3700">
                <a:latin typeface="Times New Roman" panose="02020603050405020304" pitchFamily="18" charset="0"/>
                <a:cs typeface="Times New Roman" panose="02020603050405020304" pitchFamily="18" charset="0"/>
              </a:rPr>
              <a:t>UO’K 821.512.133-31 </a:t>
            </a:r>
            <a:endParaRPr lang="ru-RU" sz="3700">
              <a:latin typeface="Times New Roman" panose="02020603050405020304" pitchFamily="18" charset="0"/>
              <a:cs typeface="Times New Roman" panose="02020603050405020304" pitchFamily="18" charset="0"/>
            </a:endParaRPr>
          </a:p>
          <a:p>
            <a:pPr marL="0" indent="0">
              <a:buNone/>
            </a:pPr>
            <a:r>
              <a:rPr lang="en-US" sz="3700">
                <a:latin typeface="Times New Roman" panose="02020603050405020304" pitchFamily="18" charset="0"/>
                <a:cs typeface="Times New Roman" panose="02020603050405020304" pitchFamily="18" charset="0"/>
              </a:rPr>
              <a:t> KBK  84(5O’)6 </a:t>
            </a:r>
            <a:endParaRPr lang="ru-RU" sz="3700">
              <a:latin typeface="Times New Roman" panose="02020603050405020304" pitchFamily="18" charset="0"/>
              <a:cs typeface="Times New Roman" panose="02020603050405020304" pitchFamily="18" charset="0"/>
            </a:endParaRPr>
          </a:p>
          <a:p>
            <a:pPr marL="0" indent="0">
              <a:buNone/>
            </a:pPr>
            <a:r>
              <a:rPr lang="en-US" sz="3700">
                <a:latin typeface="Times New Roman" panose="02020603050405020304" pitchFamily="18" charset="0"/>
                <a:cs typeface="Times New Roman" panose="02020603050405020304" pitchFamily="18" charset="0"/>
              </a:rPr>
              <a:t> Q 53 </a:t>
            </a:r>
            <a:endParaRPr lang="ru-RU" sz="3700">
              <a:latin typeface="Times New Roman" panose="02020603050405020304" pitchFamily="18" charset="0"/>
              <a:cs typeface="Times New Roman" panose="02020603050405020304" pitchFamily="18" charset="0"/>
            </a:endParaRPr>
          </a:p>
          <a:p>
            <a:pPr marL="0" indent="0">
              <a:buNone/>
            </a:pPr>
            <a:r>
              <a:rPr lang="en-US" sz="3700" cap="none">
                <a:latin typeface="Times New Roman" panose="02020603050405020304" pitchFamily="18" charset="0"/>
                <a:cs typeface="Times New Roman" panose="02020603050405020304" pitchFamily="18" charset="0"/>
              </a:rPr>
              <a:t>    Qodirov , P. Ona lochin vidosi [matn] : roman /   P. Qodirov .- toshkent : sharq ,  2001 .- 240 b. </a:t>
            </a:r>
          </a:p>
          <a:p>
            <a:endParaRPr lang="ru-RU" sz="3700" cap="none">
              <a:latin typeface="Times New Roman" panose="02020603050405020304" pitchFamily="18" charset="0"/>
              <a:cs typeface="Times New Roman" panose="02020603050405020304" pitchFamily="18" charset="0"/>
            </a:endParaRPr>
          </a:p>
          <a:p>
            <a:pPr marL="0" indent="0">
              <a:buNone/>
            </a:pPr>
            <a:r>
              <a:rPr lang="en-US" sz="3700" cap="none">
                <a:latin typeface="Times New Roman" panose="02020603050405020304" pitchFamily="18" charset="0"/>
                <a:cs typeface="Times New Roman" panose="02020603050405020304" pitchFamily="18" charset="0"/>
              </a:rPr>
              <a:t>   Ushbu asarda mirzo ulugbek va alisher navoiydek buyuk siymolarga mehrini bergan fidoiy ona – gavharshod begimning fojiaviy taqdiri tasvirlanadi. </a:t>
            </a:r>
          </a:p>
          <a:p>
            <a:endParaRPr lang="ru-RU" sz="3700" cap="none">
              <a:latin typeface="Times New Roman" panose="02020603050405020304" pitchFamily="18" charset="0"/>
              <a:cs typeface="Times New Roman" panose="02020603050405020304" pitchFamily="18" charset="0"/>
            </a:endParaRPr>
          </a:p>
          <a:p>
            <a:pPr marL="0" indent="0">
              <a:buNone/>
            </a:pPr>
            <a:r>
              <a:rPr lang="en-US" sz="3700" cap="none">
                <a:latin typeface="Times New Roman" panose="02020603050405020304" pitchFamily="18" charset="0"/>
                <a:cs typeface="Times New Roman" panose="02020603050405020304" pitchFamily="18" charset="0"/>
              </a:rPr>
              <a:t>Ma’rifatli ona ymrining ohirigacha adolat uchun jasorat dilan kurashadi. Istedodli yoshlarni tarih sahnasiga chiqarishga ko’maklashadi. </a:t>
            </a:r>
            <a:endParaRPr lang="ru-RU" sz="3700" cap="none">
              <a:latin typeface="Times New Roman" panose="02020603050405020304" pitchFamily="18" charset="0"/>
              <a:cs typeface="Times New Roman" panose="02020603050405020304" pitchFamily="18" charset="0"/>
            </a:endParaRPr>
          </a:p>
          <a:p>
            <a:pPr marL="0" indent="0">
              <a:buNone/>
            </a:pPr>
            <a:r>
              <a:rPr lang="en-US" sz="3700" cap="none">
                <a:latin typeface="Times New Roman" panose="02020603050405020304" pitchFamily="18" charset="0"/>
                <a:cs typeface="Times New Roman" panose="02020603050405020304" pitchFamily="18" charset="0"/>
              </a:rPr>
              <a:t> </a:t>
            </a:r>
            <a:endParaRPr lang="ru-RU" sz="3700" cap="none">
              <a:latin typeface="Times New Roman" panose="02020603050405020304" pitchFamily="18" charset="0"/>
              <a:cs typeface="Times New Roman" panose="02020603050405020304" pitchFamily="18" charset="0"/>
            </a:endParaRPr>
          </a:p>
          <a:p>
            <a:pPr marL="0" indent="0">
              <a:buNone/>
            </a:pPr>
            <a:r>
              <a:rPr lang="en-US"/>
              <a:t>  </a:t>
            </a:r>
            <a:endParaRPr lang="ru-RU"/>
          </a:p>
          <a:p>
            <a:pPr marL="0" indent="0">
              <a:buNone/>
            </a:pPr>
            <a:r>
              <a:rPr lang="en-US"/>
              <a:t> </a:t>
            </a:r>
            <a:endParaRPr lang="ru-RU"/>
          </a:p>
          <a:p>
            <a:endParaRPr lang="ru-RU"/>
          </a:p>
        </p:txBody>
      </p:sp>
      <p:pic>
        <p:nvPicPr>
          <p:cNvPr id="4" name="Picture 1237">
            <a:extLst>
              <a:ext uri="{FF2B5EF4-FFF2-40B4-BE49-F238E27FC236}">
                <a16:creationId xmlns:a16="http://schemas.microsoft.com/office/drawing/2014/main" id="{E505D656-4069-44EA-BFF2-B69B97A72E03}"/>
              </a:ext>
            </a:extLst>
          </p:cNvPr>
          <p:cNvPicPr/>
          <p:nvPr/>
        </p:nvPicPr>
        <p:blipFill>
          <a:blip r:embed="rId2"/>
          <a:stretch>
            <a:fillRect/>
          </a:stretch>
        </p:blipFill>
        <p:spPr>
          <a:xfrm>
            <a:off x="565951" y="618518"/>
            <a:ext cx="3779667" cy="4566041"/>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2186672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427C25-433B-4DE5-8FE7-94E77BC9F7CB}"/>
              </a:ext>
            </a:extLst>
          </p:cNvPr>
          <p:cNvSpPr>
            <a:spLocks noGrp="1"/>
          </p:cNvSpPr>
          <p:nvPr>
            <p:ph type="title"/>
          </p:nvPr>
        </p:nvSpPr>
        <p:spPr>
          <a:xfrm>
            <a:off x="685332" y="618518"/>
            <a:ext cx="2581651" cy="1596177"/>
          </a:xfrm>
        </p:spPr>
        <p:txBody>
          <a:bodyPr/>
          <a:lstStyle/>
          <a:p>
            <a:endParaRPr lang="ru-RU"/>
          </a:p>
        </p:txBody>
      </p:sp>
      <p:sp>
        <p:nvSpPr>
          <p:cNvPr id="3" name="Объект 2">
            <a:extLst>
              <a:ext uri="{FF2B5EF4-FFF2-40B4-BE49-F238E27FC236}">
                <a16:creationId xmlns:a16="http://schemas.microsoft.com/office/drawing/2014/main" id="{DF3CBF1A-11C8-4852-8179-22BE89930B8F}"/>
              </a:ext>
            </a:extLst>
          </p:cNvPr>
          <p:cNvSpPr>
            <a:spLocks noGrp="1"/>
          </p:cNvSpPr>
          <p:nvPr>
            <p:ph sz="quarter" idx="13"/>
          </p:nvPr>
        </p:nvSpPr>
        <p:spPr>
          <a:xfrm>
            <a:off x="4279037" y="825623"/>
            <a:ext cx="4030462" cy="4813179"/>
          </a:xfrm>
        </p:spPr>
        <p:style>
          <a:lnRef idx="2">
            <a:schemeClr val="accent2"/>
          </a:lnRef>
          <a:fillRef idx="1">
            <a:schemeClr val="lt1"/>
          </a:fillRef>
          <a:effectRef idx="0">
            <a:schemeClr val="accent2"/>
          </a:effectRef>
          <a:fontRef idx="minor">
            <a:schemeClr val="dk1"/>
          </a:fontRef>
        </p:style>
        <p:txBody>
          <a:bodyPr>
            <a:normAutofit/>
          </a:bodyPr>
          <a:lstStyle/>
          <a:p>
            <a:pPr marL="0" lvl="0" indent="0" eaLnBrk="0" fontAlgn="base" hangingPunct="0">
              <a:lnSpc>
                <a:spcPct val="100000"/>
              </a:lnSpc>
              <a:spcBef>
                <a:spcPct val="0"/>
              </a:spcBef>
              <a:spcAft>
                <a:spcPct val="0"/>
              </a:spcAft>
              <a:buClrTx/>
              <a:buNone/>
            </a:pPr>
            <a:r>
              <a:rPr lang="en-US"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UO’K 821.512.133-31 </a:t>
            </a:r>
            <a:endParaRPr lang="ru-RU" altLang="ru-RU" sz="1200" cap="none">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ClrTx/>
              <a:buNone/>
            </a:pPr>
            <a:r>
              <a:rPr lang="en-US"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KBK  84(5O’)6 </a:t>
            </a:r>
            <a:endParaRPr lang="ru-RU" altLang="ru-RU" sz="1200" cap="none">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ClrTx/>
              <a:buNone/>
            </a:pPr>
            <a:r>
              <a:rPr lang="en-US"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Q 53 </a:t>
            </a:r>
            <a:endParaRPr lang="ru-RU" altLang="ru-RU" sz="1200" cap="none">
              <a:latin typeface="Times New Roman" panose="02020603050405020304" pitchFamily="18" charset="0"/>
              <a:cs typeface="Times New Roman" panose="02020603050405020304" pitchFamily="18" charset="0"/>
            </a:endParaRPr>
          </a:p>
          <a:p>
            <a:pPr marL="0" lvl="0" indent="0" algn="just" eaLnBrk="0" fontAlgn="base" hangingPunct="0">
              <a:lnSpc>
                <a:spcPct val="100000"/>
              </a:lnSpc>
              <a:spcBef>
                <a:spcPct val="0"/>
              </a:spcBef>
              <a:spcAft>
                <a:spcPct val="0"/>
              </a:spcAft>
              <a:buClrTx/>
              <a:buNone/>
            </a:pPr>
            <a:r>
              <a:rPr lang="en-US"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Qodirov , P. Ilinj [Matn] : hikoya  / P. Qodirov .- Toshkent : Yangi asr avlodi , 2017 .- 144 b. </a:t>
            </a:r>
            <a:endParaRPr lang="ru-RU" altLang="ru-RU" sz="1200" cap="none">
              <a:latin typeface="Times New Roman" panose="02020603050405020304" pitchFamily="18" charset="0"/>
              <a:cs typeface="Times New Roman" panose="02020603050405020304" pitchFamily="18" charset="0"/>
            </a:endParaRPr>
          </a:p>
          <a:p>
            <a:pPr marL="0" lvl="0" indent="0" algn="just" eaLnBrk="0" fontAlgn="base" hangingPunct="0">
              <a:lnSpc>
                <a:spcPct val="100000"/>
              </a:lnSpc>
              <a:spcBef>
                <a:spcPct val="0"/>
              </a:spcBef>
              <a:spcAft>
                <a:spcPct val="0"/>
              </a:spcAft>
              <a:buClrTx/>
              <a:buNone/>
            </a:pPr>
            <a:r>
              <a:rPr lang="en-US"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Pirimqul Qodirov asarlari o‘z davrida minglab millionlab kitobxonlar qalbini larzaga solgan. </a:t>
            </a:r>
            <a:endParaRPr lang="ru-RU" altLang="ru-RU" sz="1200" cap="none">
              <a:latin typeface="Times New Roman" panose="02020603050405020304" pitchFamily="18" charset="0"/>
              <a:cs typeface="Times New Roman" panose="02020603050405020304" pitchFamily="18" charset="0"/>
            </a:endParaRPr>
          </a:p>
          <a:p>
            <a:pPr marL="0" lvl="0" indent="0" algn="just" eaLnBrk="0" fontAlgn="base" hangingPunct="0">
              <a:lnSpc>
                <a:spcPct val="100000"/>
              </a:lnSpc>
              <a:spcBef>
                <a:spcPct val="0"/>
              </a:spcBef>
              <a:spcAft>
                <a:spcPct val="0"/>
              </a:spcAft>
              <a:buClrTx/>
              <a:buNone/>
            </a:pPr>
            <a:r>
              <a:rPr lang="en-US"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Taajjubki, adib ijodini bugungi kun o‘quvchisi ham qalbida hayajonsiz, ko‘zda yoshsiz o‘qiy olmaydi. Nega? Nega o‘zini adabiyotga oshno deb bilgan kitob</a:t>
            </a:r>
            <a:r>
              <a:rPr lang="ru-RU"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a:t>
            </a:r>
            <a:r>
              <a:rPr lang="en-US"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on Pirimqul Qodirov ijodini chetlab o‘tolmaydi? Undan o‘ziga qanday ma’naviy ozuqa  oladi? Sababi – oddiy. Adib asarlarida har bir kitob</a:t>
            </a:r>
            <a:r>
              <a:rPr lang="ru-RU"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a:t>
            </a:r>
            <a:r>
              <a:rPr lang="en-US"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on o‘zini ko‘radi, o‘zini                    taniydi, o‘zi bilan yuzma-yuz keladi. </a:t>
            </a:r>
            <a:endParaRPr lang="ru-RU" altLang="ru-RU" sz="1200" cap="none">
              <a:latin typeface="Times New Roman" panose="02020603050405020304" pitchFamily="18" charset="0"/>
              <a:cs typeface="Times New Roman" panose="02020603050405020304" pitchFamily="18" charset="0"/>
            </a:endParaRPr>
          </a:p>
          <a:p>
            <a:pPr marL="0" lvl="0" indent="0" algn="just" eaLnBrk="0" fontAlgn="base" hangingPunct="0">
              <a:lnSpc>
                <a:spcPct val="100000"/>
              </a:lnSpc>
              <a:spcBef>
                <a:spcPct val="0"/>
              </a:spcBef>
              <a:spcAft>
                <a:spcPct val="0"/>
              </a:spcAft>
              <a:buClrTx/>
              <a:buNone/>
            </a:pPr>
            <a:r>
              <a:rPr lang="en-US"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“Ilinj” nomi bilan taqdim etilayotgan kitobimiz o‘quvchini eng avvalo fikrlashga o‘rgatadi. Yomondan ya</a:t>
            </a:r>
            <a:r>
              <a:rPr lang="ru-RU"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a:t>
            </a:r>
            <a:r>
              <a:rPr lang="en-US"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shi fazilatlarni, nochor holatda ham ba</a:t>
            </a:r>
            <a:r>
              <a:rPr lang="ru-RU"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a:t>
            </a:r>
            <a:r>
              <a:rPr lang="en-US"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tni his qilish mumkinligini, atrofidagi odamlarning fe’l-atvori-yu, a’moliga qarab ularning boshiga tushgan ko‘rgiliklardan to‘g‘ri </a:t>
            </a:r>
            <a:r>
              <a:rPr lang="ru-RU"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a:t>
            </a:r>
            <a:r>
              <a:rPr lang="en-US"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ulosa chiqarib, hayot yo‘lini tanlashni o‘rgatadi. </a:t>
            </a:r>
            <a:endParaRPr lang="ru-RU" altLang="ru-RU" sz="1200" cap="none">
              <a:latin typeface="Times New Roman" panose="02020603050405020304" pitchFamily="18" charset="0"/>
              <a:cs typeface="Times New Roman" panose="02020603050405020304" pitchFamily="18" charset="0"/>
            </a:endParaRPr>
          </a:p>
          <a:p>
            <a:pPr marL="0" lvl="0" indent="0" algn="just" eaLnBrk="0" fontAlgn="base" hangingPunct="0">
              <a:lnSpc>
                <a:spcPct val="100000"/>
              </a:lnSpc>
              <a:spcBef>
                <a:spcPct val="0"/>
              </a:spcBef>
              <a:spcAft>
                <a:spcPct val="0"/>
              </a:spcAft>
              <a:buClrTx/>
              <a:buNone/>
            </a:pPr>
            <a:r>
              <a:rPr lang="en-US" altLang="ru-RU" sz="12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a:latin typeface="Times New Roman" panose="02020603050405020304" pitchFamily="18" charset="0"/>
              <a:cs typeface="Times New Roman" panose="02020603050405020304" pitchFamily="18" charset="0"/>
            </a:endParaRPr>
          </a:p>
        </p:txBody>
      </p:sp>
      <p:pic>
        <p:nvPicPr>
          <p:cNvPr id="4" name="Picture 1457">
            <a:extLst>
              <a:ext uri="{FF2B5EF4-FFF2-40B4-BE49-F238E27FC236}">
                <a16:creationId xmlns:a16="http://schemas.microsoft.com/office/drawing/2014/main" id="{0D074328-19D8-4535-B704-7D82D9F233BB}"/>
              </a:ext>
            </a:extLst>
          </p:cNvPr>
          <p:cNvPicPr/>
          <p:nvPr/>
        </p:nvPicPr>
        <p:blipFill>
          <a:blip r:embed="rId2"/>
          <a:stretch>
            <a:fillRect/>
          </a:stretch>
        </p:blipFill>
        <p:spPr>
          <a:xfrm>
            <a:off x="730188" y="618518"/>
            <a:ext cx="3247007" cy="4947781"/>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19" name="Rectangle 23">
            <a:extLst>
              <a:ext uri="{FF2B5EF4-FFF2-40B4-BE49-F238E27FC236}">
                <a16:creationId xmlns:a16="http://schemas.microsoft.com/office/drawing/2014/main" id="{38B40872-45C0-4708-89DE-E9CD0F408FEC}"/>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3821732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D2B96A-3DE3-402A-8C4A-AFA4E1987466}"/>
              </a:ext>
            </a:extLst>
          </p:cNvPr>
          <p:cNvSpPr>
            <a:spLocks noGrp="1"/>
          </p:cNvSpPr>
          <p:nvPr>
            <p:ph type="title"/>
          </p:nvPr>
        </p:nvSpPr>
        <p:spPr>
          <a:xfrm>
            <a:off x="685332" y="1340528"/>
            <a:ext cx="1667251" cy="874167"/>
          </a:xfrm>
        </p:spPr>
        <p:txBody>
          <a:bodyPr/>
          <a:lstStyle/>
          <a:p>
            <a:endParaRPr lang="ru-RU"/>
          </a:p>
        </p:txBody>
      </p:sp>
      <p:sp>
        <p:nvSpPr>
          <p:cNvPr id="3" name="Объект 2">
            <a:extLst>
              <a:ext uri="{FF2B5EF4-FFF2-40B4-BE49-F238E27FC236}">
                <a16:creationId xmlns:a16="http://schemas.microsoft.com/office/drawing/2014/main" id="{3837FA0B-38D7-4429-B676-3D4680AB749E}"/>
              </a:ext>
            </a:extLst>
          </p:cNvPr>
          <p:cNvSpPr>
            <a:spLocks noGrp="1"/>
          </p:cNvSpPr>
          <p:nvPr>
            <p:ph sz="quarter" idx="13"/>
          </p:nvPr>
        </p:nvSpPr>
        <p:spPr>
          <a:xfrm>
            <a:off x="4119239" y="1012055"/>
            <a:ext cx="4338962" cy="4779146"/>
          </a:xfrm>
        </p:spPr>
        <p:style>
          <a:lnRef idx="2">
            <a:schemeClr val="accent2"/>
          </a:lnRef>
          <a:fillRef idx="1">
            <a:schemeClr val="lt1"/>
          </a:fillRef>
          <a:effectRef idx="0">
            <a:schemeClr val="accent2"/>
          </a:effectRef>
          <a:fontRef idx="minor">
            <a:schemeClr val="dk1"/>
          </a:fontRef>
        </p:style>
        <p:txBody>
          <a:bodyPr>
            <a:normAutofit fontScale="70000" lnSpcReduction="20000"/>
          </a:bodyPr>
          <a:lstStyle/>
          <a:p>
            <a:pPr marL="0" lvl="0" indent="0" eaLnBrk="0" fontAlgn="base" hangingPunct="0">
              <a:lnSpc>
                <a:spcPct val="100000"/>
              </a:lnSpc>
              <a:spcBef>
                <a:spcPct val="0"/>
              </a:spcBef>
              <a:spcAft>
                <a:spcPct val="0"/>
              </a:spcAft>
              <a:buClrTx/>
              <a:buNone/>
            </a:pPr>
            <a:endParaRPr lang="ru-RU" altLang="ru-RU" sz="800" cap="none">
              <a:latin typeface="Arial" panose="020B0604020202020204" pitchFamily="34" charset="0"/>
            </a:endParaRPr>
          </a:p>
          <a:p>
            <a:pPr marL="0" lvl="0" indent="0" eaLnBrk="0" fontAlgn="base" hangingPunct="0">
              <a:lnSpc>
                <a:spcPct val="100000"/>
              </a:lnSpc>
              <a:spcBef>
                <a:spcPct val="0"/>
              </a:spcBef>
              <a:spcAft>
                <a:spcPct val="0"/>
              </a:spcAft>
              <a:buClrTx/>
              <a:buNone/>
            </a:pPr>
            <a:r>
              <a:rPr lang="en-US" altLang="ru-RU" sz="17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UO’K 821.512.133-31 </a:t>
            </a:r>
            <a:endParaRPr lang="ru-RU" altLang="ru-RU" sz="1700" cap="none">
              <a:solidFill>
                <a:schemeClr val="tx1"/>
              </a:solidFill>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ClrTx/>
              <a:buNone/>
            </a:pPr>
            <a:r>
              <a:rPr lang="en-US" altLang="ru-RU" sz="17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KBK  84(5O’)6 </a:t>
            </a:r>
            <a:endParaRPr lang="ru-RU" altLang="ru-RU" sz="1700" cap="none">
              <a:solidFill>
                <a:schemeClr val="tx1"/>
              </a:solidFill>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ClrTx/>
              <a:buNone/>
            </a:pPr>
            <a:r>
              <a:rPr lang="en-US" altLang="ru-RU" sz="17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Q 53 </a:t>
            </a:r>
            <a:endParaRPr lang="ru-RU" altLang="ru-RU" sz="1700" cap="none">
              <a:solidFill>
                <a:schemeClr val="tx1"/>
              </a:solidFill>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ClrTx/>
              <a:buNone/>
            </a:pPr>
            <a:endParaRPr lang="ru-RU" altLang="ru-RU" sz="800" cap="none">
              <a:latin typeface="Arial" panose="020B0604020202020204" pitchFamily="34" charset="0"/>
            </a:endParaRPr>
          </a:p>
          <a:p>
            <a:pPr marL="0" lvl="0" indent="0" eaLnBrk="0" fontAlgn="base" hangingPunct="0">
              <a:lnSpc>
                <a:spcPct val="100000"/>
              </a:lnSpc>
              <a:spcBef>
                <a:spcPct val="0"/>
              </a:spcBef>
              <a:spcAft>
                <a:spcPct val="0"/>
              </a:spcAft>
              <a:buClrTx/>
              <a:buNone/>
            </a:pPr>
            <a:r>
              <a:rPr lang="en-US" altLang="ru-RU" sz="19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Qodirov , p. Humoyun va akbar [matn] : roman / </a:t>
            </a:r>
            <a:endParaRPr lang="ru-RU" altLang="ru-RU" sz="1900" cap="none">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ClrTx/>
              <a:buNone/>
            </a:pPr>
            <a:r>
              <a:rPr lang="en-US" altLang="ru-RU" sz="19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 Qodirov .- toshkent : sharq , 2018 .- 672 b. </a:t>
            </a:r>
          </a:p>
          <a:p>
            <a:pPr marL="0" lvl="0" indent="0" eaLnBrk="0" fontAlgn="base" hangingPunct="0">
              <a:lnSpc>
                <a:spcPct val="100000"/>
              </a:lnSpc>
              <a:spcBef>
                <a:spcPct val="0"/>
              </a:spcBef>
              <a:spcAft>
                <a:spcPct val="0"/>
              </a:spcAft>
              <a:buClrTx/>
              <a:buNone/>
            </a:pPr>
            <a:endParaRPr lang="ru-RU" altLang="ru-RU" sz="1900" cap="none">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ClrTx/>
              <a:buNone/>
            </a:pPr>
            <a:r>
              <a:rPr lang="en-US" altLang="ru-RU" sz="19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Pirimqul qodirov «yuduzli tunlar»ning mantiqiy davomi sanalmish boburning sadoqatli, jasur farzandi humoyun va nabirasi - tarixda “chinakam daho shaxs” deb nom olgan </a:t>
            </a:r>
            <a:endParaRPr lang="ru-RU" altLang="ru-RU" sz="1900" cap="none">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ClrTx/>
              <a:buNone/>
            </a:pPr>
            <a:r>
              <a:rPr lang="en-US" altLang="ru-RU" sz="1900" cap="none">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Akbar hayoti haqida hikoya qiluvchi “avlodlar dovoni” (humoyun va akbar) romanini 80-yillarda yaratgan. Asarda shavkatli humoyunning otadan qolgan meros- hindistondagi saltanatni boshqarishi, ichki va tashqi dushmanlar, muxoliflar bilan ayovsiz kurashi, ayrim qattiqqo‘lligi, hayot va sharoit taqozosi bilan tutgan yo‘riqlari, taxtning vafo-yu jafolarini boshdan kechirgan holatlari go‘zal tasvirlanadi. Akbarni izlanuvchi, qiynaluvchi, ba’zan adashuvchi, lekin ota-bobolariga munosib ravishda oqil va donishmand qiyofada ko‘ramiz. Butkul umrini hindistondagi xalqlar boshini biriktirish yo‘liga, tinchlikni barqaror qilishga sarflaydi. Buning uchun u jamiyatni boshqarish yo‘rig‘iga, urug‘aymog‘lararo munosabatlarga qator islohotlar kiritadi. Turli diniy e’tiqodlarga mansub kishilarning ixtilofini bartaraf etishga jon kuydiradi. Hatto turli e’tiqodlarning mushtarakligini ta’minlovchi umumiy din bo‘lishini orzu qiladi. Hind go‘zali rani jodha bayga uylanishi ana shu ulug‘ niyatlariga tutashib ketadi.     </a:t>
            </a:r>
            <a:endParaRPr lang="ru-RU" altLang="ru-RU" sz="1900" cap="none">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ClrTx/>
              <a:buNone/>
            </a:pPr>
            <a:r>
              <a:rPr lang="en-US" altLang="ru-RU" sz="1900" cap="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altLang="ru-RU" sz="1900" cap="none">
              <a:latin typeface="Times New Roman" panose="02020603050405020304" pitchFamily="18" charset="0"/>
              <a:cs typeface="Times New Roman" panose="02020603050405020304" pitchFamily="18" charset="0"/>
            </a:endParaRPr>
          </a:p>
          <a:p>
            <a:endParaRPr lang="ru-RU"/>
          </a:p>
        </p:txBody>
      </p:sp>
      <p:pic>
        <p:nvPicPr>
          <p:cNvPr id="4" name="Picture 1459">
            <a:extLst>
              <a:ext uri="{FF2B5EF4-FFF2-40B4-BE49-F238E27FC236}">
                <a16:creationId xmlns:a16="http://schemas.microsoft.com/office/drawing/2014/main" id="{C0EAFB9F-9475-4FBF-975D-C45245F88FB0}"/>
              </a:ext>
            </a:extLst>
          </p:cNvPr>
          <p:cNvPicPr/>
          <p:nvPr/>
        </p:nvPicPr>
        <p:blipFill>
          <a:blip r:embed="rId2">
            <a:extLst>
              <a:ext uri="{BEBA8EAE-BF5A-486C-A8C5-ECC9F3942E4B}">
                <a14:imgProps xmlns:a14="http://schemas.microsoft.com/office/drawing/2010/main">
                  <a14:imgLayer r:embed="rId3">
                    <a14:imgEffect>
                      <a14:brightnessContrast bright="-40000" contrast="20000"/>
                    </a14:imgEffect>
                  </a14:imgLayer>
                </a14:imgProps>
              </a:ext>
            </a:extLst>
          </a:blip>
          <a:stretch>
            <a:fillRect/>
          </a:stretch>
        </p:blipFill>
        <p:spPr>
          <a:xfrm>
            <a:off x="715528" y="790113"/>
            <a:ext cx="3274109" cy="5001088"/>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27" name="Rectangle 35">
            <a:extLst>
              <a:ext uri="{FF2B5EF4-FFF2-40B4-BE49-F238E27FC236}">
                <a16:creationId xmlns:a16="http://schemas.microsoft.com/office/drawing/2014/main" id="{67F5FB8D-9B6F-48AF-94FB-139090317BD2}"/>
              </a:ext>
            </a:extLst>
          </p:cNvPr>
          <p:cNvSpPr>
            <a:spLocks noChangeArrowheads="1"/>
          </p:cNvSpPr>
          <p:nvPr/>
        </p:nvSpPr>
        <p:spPr bwMode="auto">
          <a:xfrm>
            <a:off x="3458423" y="3295651"/>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31" name="Rectangle 41">
            <a:extLst>
              <a:ext uri="{FF2B5EF4-FFF2-40B4-BE49-F238E27FC236}">
                <a16:creationId xmlns:a16="http://schemas.microsoft.com/office/drawing/2014/main" id="{6DE4DE13-D145-4033-ADE0-E41876BFEBF5}"/>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33" name="Rectangle 44">
            <a:extLst>
              <a:ext uri="{FF2B5EF4-FFF2-40B4-BE49-F238E27FC236}">
                <a16:creationId xmlns:a16="http://schemas.microsoft.com/office/drawing/2014/main" id="{9AFD74B8-F940-414D-A5ED-2EB8F9DE1BB4}"/>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3087175224"/>
      </p:ext>
    </p:extLst>
  </p:cSld>
  <p:clrMapOvr>
    <a:masterClrMapping/>
  </p:clrMapOvr>
</p:sld>
</file>

<file path=ppt/theme/theme1.xml><?xml version="1.0" encoding="utf-8"?>
<a:theme xmlns:a="http://schemas.openxmlformats.org/drawingml/2006/main" name="Капля">
  <a:themeElements>
    <a:clrScheme name="Зеленый и желтый">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Капл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Капля</Template>
  <TotalTime>178</TotalTime>
  <Words>1268</Words>
  <Application>Microsoft Office PowerPoint</Application>
  <PresentationFormat>Экран (4:3)</PresentationFormat>
  <Paragraphs>68</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Arial</vt:lpstr>
      <vt:lpstr>Times New Roman</vt:lpstr>
      <vt:lpstr>Tw Cen MT</vt:lpstr>
      <vt:lpstr>Капля</vt:lpstr>
      <vt:lpstr>Hurmatli kitobxonlar!  Ushbu virtual ko’rgazma  Primqul Qodirov asarlariga   bag’ishlanadi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E’tiboringiz uchun rahmat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Пользователь</cp:lastModifiedBy>
  <cp:revision>24</cp:revision>
  <dcterms:created xsi:type="dcterms:W3CDTF">2026-01-26T06:27:29Z</dcterms:created>
  <dcterms:modified xsi:type="dcterms:W3CDTF">2026-01-26T09:34:26Z</dcterms:modified>
</cp:coreProperties>
</file>